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62" r:id="rId2"/>
    <p:sldId id="273" r:id="rId3"/>
    <p:sldId id="259" r:id="rId4"/>
    <p:sldId id="256" r:id="rId5"/>
    <p:sldId id="258" r:id="rId6"/>
    <p:sldId id="257" r:id="rId7"/>
    <p:sldId id="263" r:id="rId8"/>
    <p:sldId id="264" r:id="rId9"/>
    <p:sldId id="265" r:id="rId10"/>
    <p:sldId id="266" r:id="rId11"/>
    <p:sldId id="276" r:id="rId12"/>
    <p:sldId id="277" r:id="rId13"/>
    <p:sldId id="268" r:id="rId14"/>
    <p:sldId id="269" r:id="rId15"/>
    <p:sldId id="270" r:id="rId16"/>
    <p:sldId id="272" r:id="rId17"/>
    <p:sldId id="274" r:id="rId18"/>
    <p:sldId id="278" r:id="rId19"/>
    <p:sldId id="275" r:id="rId20"/>
    <p:sldId id="260" r:id="rId21"/>
    <p:sldId id="267" r:id="rId22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1367" autoAdjust="0"/>
  </p:normalViewPr>
  <p:slideViewPr>
    <p:cSldViewPr snapToGrid="0">
      <p:cViewPr varScale="1">
        <p:scale>
          <a:sx n="81" d="100"/>
          <a:sy n="81" d="100"/>
        </p:scale>
        <p:origin x="906" y="9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47895C-4ECA-4EA9-B60D-C124F0F4D5EF}" type="datetimeFigureOut">
              <a:rPr kumimoji="1" lang="ja-JP" altLang="en-US" smtClean="0"/>
              <a:t>2026/1/22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2F2AAD-4AB4-4EE1-80C4-7B99111A58B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675979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サービスパーツ部、清谷です。よろしくお願いします。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6F0760-B956-4058-80BA-2871D796D5DD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652831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右下の通りです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6F0760-B956-4058-80BA-2871D796D5DD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30478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ここでいう欠損値は、</a:t>
            </a:r>
            <a:r>
              <a:rPr kumimoji="1" lang="en-US" altLang="ja-JP" dirty="0"/>
              <a:t>csv</a:t>
            </a:r>
            <a:r>
              <a:rPr kumimoji="1" lang="ja-JP" altLang="en-US" dirty="0"/>
              <a:t>データで、ブランクです。除外理由がなかったためブランク、つまり、ブランク品番は、種類削減に選定されたということです。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6F0760-B956-4058-80BA-2871D796D5DD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090719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分析に際し、欠損値の修正が必要です。たとえばグラフ作成がうまくできないからです。今回の目的は、除外品番の「除外理由」の分析で、除外理由がなく選定されたブランク品番は分析対象外です。今回は「欠損値を含む行を削除」することにしました。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6F0760-B956-4058-80BA-2871D796D5DD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254721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左上、「</a:t>
            </a:r>
            <a:r>
              <a:rPr kumimoji="1" lang="en-US" altLang="ja-JP" dirty="0" err="1"/>
              <a:t>droupna</a:t>
            </a:r>
            <a:r>
              <a:rPr kumimoji="1" lang="ja-JP" altLang="en-US" dirty="0"/>
              <a:t>（ドロップエヌエー）メソッド」で、欠損値を含む行を削除、左下、</a:t>
            </a:r>
            <a:r>
              <a:rPr kumimoji="1" lang="en-US" altLang="ja-JP" dirty="0"/>
              <a:t>947</a:t>
            </a:r>
            <a:r>
              <a:rPr kumimoji="1" lang="ja-JP" altLang="en-US" dirty="0"/>
              <a:t>行目、削除されました。右下、すべて「</a:t>
            </a:r>
            <a:r>
              <a:rPr kumimoji="1" lang="en-US" altLang="ja-JP" dirty="0"/>
              <a:t>918</a:t>
            </a:r>
            <a:r>
              <a:rPr kumimoji="1" lang="ja-JP" altLang="en-US" dirty="0"/>
              <a:t>」、欠損を含む行はなくなりました。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6F0760-B956-4058-80BA-2871D796D5DD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986400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品番ごとの除外理由の合計、数秒で表示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6F0760-B956-4058-80BA-2871D796D5DD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798921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グラフ、数秒で表示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6F0760-B956-4058-80BA-2871D796D5DD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397533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仮説としては、まず、除外理由「</a:t>
            </a:r>
            <a:r>
              <a:rPr kumimoji="1" lang="en-US" altLang="ja-JP" dirty="0"/>
              <a:t>A</a:t>
            </a:r>
            <a:r>
              <a:rPr kumimoji="1" lang="ja-JP" altLang="en-US" dirty="0"/>
              <a:t>かつ</a:t>
            </a:r>
            <a:r>
              <a:rPr kumimoji="1" lang="en-US" altLang="ja-JP" dirty="0"/>
              <a:t>B</a:t>
            </a:r>
            <a:r>
              <a:rPr kumimoji="1" lang="ja-JP" altLang="en-US" dirty="0"/>
              <a:t>」の工数インパクトが大きいと考えられます。次に、「車種」による除外が約</a:t>
            </a:r>
            <a:r>
              <a:rPr kumimoji="1" lang="en-US" altLang="ja-JP" dirty="0"/>
              <a:t>100</a:t>
            </a:r>
            <a:r>
              <a:rPr kumimoji="1" lang="ja-JP" altLang="en-US" dirty="0"/>
              <a:t>品番あり、原低活動の切り口がありそうと考えますが、営業企画など関係部署との調整が必要だと予測しました。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6F0760-B956-4058-80BA-2871D796D5DD}" type="slidenum">
              <a:rPr kumimoji="1" lang="ja-JP" altLang="en-US" smtClean="0"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99488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今後は</a:t>
            </a:r>
            <a:r>
              <a:rPr lang="ja-JP" altLang="en-US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「</a:t>
            </a:r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A</a:t>
            </a:r>
            <a:r>
              <a:rPr lang="ja-JP" altLang="en-US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かつ</a:t>
            </a:r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B</a:t>
            </a:r>
            <a:r>
              <a:rPr lang="ja-JP" altLang="en-US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」条件抽出にも</a:t>
            </a:r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Python</a:t>
            </a:r>
            <a:r>
              <a:rPr lang="ja-JP" altLang="en-US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使用したいです</a:t>
            </a:r>
            <a:r>
              <a:rPr kumimoji="1" lang="ja-JP" altLang="en-US" dirty="0"/>
              <a:t>。初心者で、くじけそうになりましたが、皆様から刺激を受け、助けていただき、職場上司からも暖かい励ましをいただき、今日を迎えることができました。ありがとうございます。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6F0760-B956-4058-80BA-2871D796D5DD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688760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(</a:t>
            </a:r>
            <a:r>
              <a:rPr kumimoji="1" lang="ja-JP" altLang="en-US" dirty="0"/>
              <a:t>表示のみ</a:t>
            </a:r>
            <a:r>
              <a:rPr kumimoji="1" lang="en-US" altLang="ja-JP" dirty="0"/>
              <a:t>)</a:t>
            </a:r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2F2AAD-4AB4-4EE1-80C4-7B99111A58B1}" type="slidenum">
              <a:rPr kumimoji="1" lang="ja-JP" altLang="en-US" smtClean="0"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9337819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ご清聴ありがとうございました。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6F0760-B956-4058-80BA-2871D796D5DD}" type="slidenum">
              <a:rPr kumimoji="1" lang="ja-JP" altLang="en-US" smtClean="0"/>
              <a:t>19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469544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参加動機、「大容量データからの、品番抽出作業」に</a:t>
            </a:r>
            <a:r>
              <a:rPr kumimoji="1" lang="en-US" altLang="ja-JP" dirty="0"/>
              <a:t>python</a:t>
            </a:r>
            <a:r>
              <a:rPr kumimoji="1" lang="ja-JP" altLang="en-US" dirty="0"/>
              <a:t>を活用し、効率化したいと考えました。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6F0760-B956-4058-80BA-2871D796D5DD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74565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まず、今年</a:t>
            </a:r>
            <a:r>
              <a:rPr kumimoji="1" lang="en-US" altLang="ja-JP" dirty="0"/>
              <a:t>1</a:t>
            </a:r>
            <a:r>
              <a:rPr kumimoji="1" lang="ja-JP" altLang="en-US" dirty="0"/>
              <a:t>月、</a:t>
            </a:r>
            <a:r>
              <a:rPr kumimoji="1" lang="en-US" altLang="ja-JP" dirty="0"/>
              <a:t>T-Wave</a:t>
            </a:r>
            <a:r>
              <a:rPr kumimoji="1" lang="ja-JP" altLang="en-US" dirty="0"/>
              <a:t>で全社公開された資料を使用しながら、どんな業務に</a:t>
            </a:r>
            <a:r>
              <a:rPr kumimoji="1" lang="en-US" altLang="ja-JP" dirty="0"/>
              <a:t>Python</a:t>
            </a:r>
            <a:r>
              <a:rPr kumimoji="1" lang="ja-JP" altLang="en-US" dirty="0"/>
              <a:t>を活用したいのか、説明します。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6F0760-B956-4058-80BA-2871D796D5DD}" type="slidenum">
              <a:rPr kumimoji="1" lang="ja-JP" altLang="en-US" smtClean="0"/>
              <a:t>20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0402290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ターミナルと</a:t>
            </a:r>
            <a:r>
              <a:rPr kumimoji="1" lang="en-US" altLang="ja-JP" dirty="0"/>
              <a:t>CSV</a:t>
            </a:r>
            <a:r>
              <a:rPr kumimoji="1" lang="ja-JP" altLang="en-US" dirty="0"/>
              <a:t>の比較です。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6F0760-B956-4058-80BA-2871D796D5DD}" type="slidenum">
              <a:rPr kumimoji="1" lang="ja-JP" altLang="en-US" smtClean="0"/>
              <a:t>21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722690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サービスパーツ部のいちづけです。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6F0760-B956-4058-80BA-2871D796D5DD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159164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サービスパーツは、お客様のかけがえのない一台の用品や修理部品です。「出荷対象品番　</a:t>
            </a:r>
            <a:r>
              <a:rPr kumimoji="1" lang="en-US" altLang="ja-JP" dirty="0"/>
              <a:t>97</a:t>
            </a:r>
            <a:r>
              <a:rPr kumimoji="1" lang="ja-JP" altLang="en-US" dirty="0"/>
              <a:t>万点」「在庫点数　</a:t>
            </a:r>
            <a:r>
              <a:rPr kumimoji="1" lang="en-US" altLang="ja-JP" dirty="0"/>
              <a:t>44</a:t>
            </a:r>
            <a:r>
              <a:rPr kumimoji="1" lang="ja-JP" altLang="en-US" dirty="0"/>
              <a:t>万点」「旧型　</a:t>
            </a:r>
            <a:r>
              <a:rPr kumimoji="1" lang="en-US" altLang="ja-JP" dirty="0"/>
              <a:t>62</a:t>
            </a:r>
            <a:r>
              <a:rPr kumimoji="1" lang="ja-JP" altLang="en-US" dirty="0"/>
              <a:t>万点」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6F0760-B956-4058-80BA-2871D796D5DD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917819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日当たり、２０～３０万件、入出荷しています。新車がうまれ、長く愛車に乗っていただく中で、サービスパーツは増え、在庫管理スペース確保など、課題です。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6F0760-B956-4058-80BA-2871D796D5DD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26434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右下、お客様ニーズとバランスをとりながら、「種類削減活動」を実施、この作業が、参加動機です。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6F0760-B956-4058-80BA-2871D796D5DD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266818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こまりごとです。基幹システムから原単位データをダウンロード、人が判断・データ加工しながら</a:t>
            </a:r>
            <a:r>
              <a:rPr kumimoji="1" lang="en-US" altLang="ja-JP" dirty="0"/>
              <a:t>1</a:t>
            </a:r>
            <a:r>
              <a:rPr kumimoji="1" lang="ja-JP" altLang="en-US" dirty="0"/>
              <a:t>品番ずつ判定、赤枠の「選定基準」は、表（ひょう）の縦横のクロス判断が何層もあり、ヒューマンエラーによる手戻りも発生しやすいのが実情です。そこで、</a:t>
            </a:r>
            <a:r>
              <a:rPr kumimoji="1" lang="en-US" altLang="ja-JP" dirty="0"/>
              <a:t>Python</a:t>
            </a:r>
            <a:r>
              <a:rPr kumimoji="1" lang="ja-JP" altLang="en-US" dirty="0"/>
              <a:t>を学び、業務効率化に活かしたいと考えました。</a:t>
            </a:r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6F0760-B956-4058-80BA-2871D796D5DD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963841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受講して、データクレンジングや条件抽出メソッドを、活用できそう、と感じました。本日は、種類削減活動のひとつ、「大</a:t>
            </a:r>
            <a:r>
              <a:rPr kumimoji="1" lang="en-US" altLang="ja-JP" dirty="0"/>
              <a:t>ASSY-NS</a:t>
            </a:r>
            <a:r>
              <a:rPr kumimoji="1" lang="ja-JP" altLang="en-US" dirty="0"/>
              <a:t>化」で実際に使用したデータをサンプルとし、</a:t>
            </a:r>
            <a:r>
              <a:rPr kumimoji="1" lang="en-US" altLang="ja-JP" dirty="0"/>
              <a:t>Python</a:t>
            </a:r>
            <a:r>
              <a:rPr kumimoji="1" lang="ja-JP" altLang="en-US" dirty="0"/>
              <a:t>による分析を報告します。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6F0760-B956-4058-80BA-2871D796D5DD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976908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まず、左の赤枠「</a:t>
            </a:r>
            <a:r>
              <a:rPr kumimoji="1" lang="en-US" altLang="ja-JP" dirty="0"/>
              <a:t>kijyungai.csv</a:t>
            </a:r>
            <a:r>
              <a:rPr kumimoji="1" lang="ja-JP" altLang="en-US" dirty="0"/>
              <a:t>」ファイルを読み込み確認、右下、</a:t>
            </a:r>
            <a:r>
              <a:rPr kumimoji="1" lang="en-US" altLang="ja-JP" dirty="0"/>
              <a:t>949</a:t>
            </a:r>
            <a:r>
              <a:rPr kumimoji="1" lang="ja-JP" altLang="en-US" dirty="0"/>
              <a:t>品番中、「品番数」「品目」は欠損値なし、「除外理由」、</a:t>
            </a:r>
            <a:r>
              <a:rPr kumimoji="1" lang="en-US" altLang="ja-JP" dirty="0"/>
              <a:t>949</a:t>
            </a:r>
            <a:r>
              <a:rPr kumimoji="1" lang="ja-JP" altLang="en-US" dirty="0"/>
              <a:t>引く</a:t>
            </a:r>
            <a:r>
              <a:rPr kumimoji="1" lang="en-US" altLang="ja-JP" dirty="0"/>
              <a:t>918</a:t>
            </a:r>
            <a:r>
              <a:rPr kumimoji="1" lang="ja-JP" altLang="en-US" dirty="0"/>
              <a:t>、</a:t>
            </a:r>
            <a:r>
              <a:rPr kumimoji="1" lang="en-US" altLang="ja-JP" dirty="0"/>
              <a:t>31</a:t>
            </a:r>
            <a:r>
              <a:rPr kumimoji="1" lang="ja-JP" altLang="en-US" dirty="0"/>
              <a:t>件、欠損値があります。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6F0760-B956-4058-80BA-2871D796D5DD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727415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822062D-584C-41D9-104C-877309C9AE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E0EA9B44-D5F4-62AF-5219-77D0CF0CB2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62095F3-DEBC-6E52-D89E-E970FD4853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5A627D-6320-459A-BF8F-9AF15B3F2D79}" type="datetimeFigureOut">
              <a:rPr kumimoji="1" lang="ja-JP" altLang="en-US" smtClean="0"/>
              <a:t>2026/1/22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70FA7FC-52F4-343A-D09B-8BF05D45ED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68EA118-5F7A-FD9C-7B2F-5EACF0E8CD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15301-D0FB-401A-BE0C-DA5227601F4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976407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B82CE91-4445-064D-F77A-5FAA5C485B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F10B9B4D-54A0-427D-59FF-84543DAC3B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D7E900E-E069-6021-7108-23B6332597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5A627D-6320-459A-BF8F-9AF15B3F2D79}" type="datetimeFigureOut">
              <a:rPr kumimoji="1" lang="ja-JP" altLang="en-US" smtClean="0"/>
              <a:t>2026/1/22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7BCE632-C840-8CBA-3E07-0422E7337D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EAF4081-E0B5-9126-DEE7-255551CE3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15301-D0FB-401A-BE0C-DA5227601F4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63836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0D48BD5B-9805-4E71-69CF-658695EDC7C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BD1605E8-CE5D-2CBA-A61C-16C0FD058C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173215D-596C-D4A3-5C8A-1EC4AE9310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5A627D-6320-459A-BF8F-9AF15B3F2D79}" type="datetimeFigureOut">
              <a:rPr kumimoji="1" lang="ja-JP" altLang="en-US" smtClean="0"/>
              <a:t>2026/1/22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6BE5401-6277-DFBF-A30A-A9E1BF5840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C58682B-B79B-0508-EA7A-3968F8AFD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15301-D0FB-401A-BE0C-DA5227601F4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922012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B3F9E79-2651-4526-E5FD-D152746018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81B98FB-83F6-95F2-97F4-3497FC5F3A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7966E70-B713-910A-8C93-042D60D21D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5A627D-6320-459A-BF8F-9AF15B3F2D79}" type="datetimeFigureOut">
              <a:rPr kumimoji="1" lang="ja-JP" altLang="en-US" smtClean="0"/>
              <a:t>2026/1/22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E93B749-33E5-857E-DB2A-7C7B864046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39A6CB5-0CF1-0818-1D45-7A04F55AF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15301-D0FB-401A-BE0C-DA5227601F4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496454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1B9D9EE-CABA-6898-7DC6-BC6B3CBCE1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C8AF6E6B-A85E-6BA8-3C7B-8A2004DD2D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207B59F-4520-E7C2-C92C-64536A02CC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5A627D-6320-459A-BF8F-9AF15B3F2D79}" type="datetimeFigureOut">
              <a:rPr kumimoji="1" lang="ja-JP" altLang="en-US" smtClean="0"/>
              <a:t>2026/1/22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A1937AB-436B-3014-5C2A-74CE0DECF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F5B3624-C630-A3FE-1948-658E50D427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15301-D0FB-401A-BE0C-DA5227601F4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451062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5F1874D-E6F8-0FD4-F30D-B1BC27B439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822C16A-A055-CE59-52EB-9590925B57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DB8CA5F8-0127-0167-C693-49E9086D4C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3B7A01BD-D8B6-3327-2520-B86668420D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5A627D-6320-459A-BF8F-9AF15B3F2D79}" type="datetimeFigureOut">
              <a:rPr kumimoji="1" lang="ja-JP" altLang="en-US" smtClean="0"/>
              <a:t>2026/1/22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1F55D64E-5167-767E-9363-C1E76E1F9F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CDE80A8A-AFFB-3A8F-E8CF-2E1D9766C6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15301-D0FB-401A-BE0C-DA5227601F4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607570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D9621F9-2CEB-14FF-8ED7-60457624E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FF28610B-0D67-717C-B77A-2B03BF1C56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DCDE7374-E2BE-0AD1-F2C7-856E922E9D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4DCE1532-7F9B-DD37-E4E9-3015641DEED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63FC4A02-C4E1-687E-BFBF-B28004A4E9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7DB7F93A-BC12-D3C9-D024-E6D2B769C9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5A627D-6320-459A-BF8F-9AF15B3F2D79}" type="datetimeFigureOut">
              <a:rPr kumimoji="1" lang="ja-JP" altLang="en-US" smtClean="0"/>
              <a:t>2026/1/22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1EBFD753-A04B-CECF-79EE-180D29F9D1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59F3FE9C-4094-CF84-BA4A-DA784BDF45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15301-D0FB-401A-BE0C-DA5227601F4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400473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41A0D15-7764-4E54-FEBE-8EAF57A11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424155FC-D0AA-0C3C-0969-8F11F6ADD1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5A627D-6320-459A-BF8F-9AF15B3F2D79}" type="datetimeFigureOut">
              <a:rPr kumimoji="1" lang="ja-JP" altLang="en-US" smtClean="0"/>
              <a:t>2026/1/22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D3DADD48-307A-D750-1D35-FF044AE5D0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3DC53C3E-2B73-AC65-1FD3-5E088E872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15301-D0FB-401A-BE0C-DA5227601F4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480576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DE7974CE-4DE7-6D8A-A1E6-8A05678941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5A627D-6320-459A-BF8F-9AF15B3F2D79}" type="datetimeFigureOut">
              <a:rPr kumimoji="1" lang="ja-JP" altLang="en-US" smtClean="0"/>
              <a:t>2026/1/22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38092159-F325-E46C-B4A9-9E2600D180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82112C45-D640-ACBD-8D16-D95265461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15301-D0FB-401A-BE0C-DA5227601F4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079710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8D17626-7236-6F03-38F8-149A78605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EAD5EE8-64E9-77E8-ADC5-365C76DA93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C55A136E-7515-A60A-FD09-3EED0D2892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86A0B8BA-D117-D3C8-E72D-1A6898A996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5A627D-6320-459A-BF8F-9AF15B3F2D79}" type="datetimeFigureOut">
              <a:rPr kumimoji="1" lang="ja-JP" altLang="en-US" smtClean="0"/>
              <a:t>2026/1/22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DACA80A1-384E-7884-1DF8-FB3C8AC0C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10975376-26C9-9D14-DF92-B2F6969CE6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15301-D0FB-401A-BE0C-DA5227601F4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045968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35B6DF4-8546-7645-87D4-C08527FC3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72431A23-481C-D571-BF6C-CD97ED16CDA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7C8B8FFC-08F7-14E2-9A3E-066C30F0C7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786E945B-4F3A-003A-3ED0-0311461F52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5A627D-6320-459A-BF8F-9AF15B3F2D79}" type="datetimeFigureOut">
              <a:rPr kumimoji="1" lang="ja-JP" altLang="en-US" smtClean="0"/>
              <a:t>2026/1/22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E8A44A3D-00D7-E96F-D024-D277D8DE79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7883B7F2-978F-5576-D47F-2A2AD1410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15301-D0FB-401A-BE0C-DA5227601F4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046246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9ED81B83-E6B4-E32A-580A-1779159EEC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4DA1D69A-271E-C911-8DF7-DF1ABDD6AE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66B8DB4-8B72-1BC2-9749-8F08C8495C4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45A627D-6320-459A-BF8F-9AF15B3F2D79}" type="datetimeFigureOut">
              <a:rPr kumimoji="1" lang="ja-JP" altLang="en-US" smtClean="0"/>
              <a:t>2026/1/22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ED84FF5-75E3-9EDE-1C8A-6469B61ABE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9661B4A-BA9F-014C-198C-9E4216E643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F315301-D0FB-401A-BE0C-DA5227601F4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328872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tw.portal.toyota/topicsallitems/2026/01/09/01/09/20260109100938538_jc6gz0vl" TargetMode="Externa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hyperlink" Target="https://tw.portal.toyota/topicsallitems/2026/01/09/01/09/20260109100938538_jc6gz0vl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E31E839D-216F-36FA-9790-5CFB3638015E}"/>
              </a:ext>
            </a:extLst>
          </p:cNvPr>
          <p:cNvGrpSpPr/>
          <p:nvPr/>
        </p:nvGrpSpPr>
        <p:grpSpPr>
          <a:xfrm>
            <a:off x="712264" y="913337"/>
            <a:ext cx="11139310" cy="5792263"/>
            <a:chOff x="574040" y="913337"/>
            <a:chExt cx="11139310" cy="5792263"/>
          </a:xfrm>
        </p:grpSpPr>
        <p:sp>
          <p:nvSpPr>
            <p:cNvPr id="2" name="正方形/長方形 1">
              <a:extLst>
                <a:ext uri="{FF2B5EF4-FFF2-40B4-BE49-F238E27FC236}">
                  <a16:creationId xmlns:a16="http://schemas.microsoft.com/office/drawing/2014/main" id="{A9E2523A-5DF0-24CE-F66D-C68C10226F91}"/>
                </a:ext>
              </a:extLst>
            </p:cNvPr>
            <p:cNvSpPr/>
            <p:nvPr/>
          </p:nvSpPr>
          <p:spPr>
            <a:xfrm>
              <a:off x="574040" y="913337"/>
              <a:ext cx="11043920" cy="377562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5400" b="1" dirty="0"/>
                <a:t>Python</a:t>
              </a:r>
              <a:r>
                <a:rPr lang="ja-JP" altLang="en-US" sz="5400" b="1" dirty="0"/>
                <a:t>　データ分析</a:t>
              </a:r>
              <a:endParaRPr lang="en-US" altLang="ja-JP" sz="5400" b="1" dirty="0"/>
            </a:p>
            <a:p>
              <a:pPr algn="ctr"/>
              <a:endParaRPr lang="en-US" altLang="ja-JP" sz="5400" b="1" dirty="0"/>
            </a:p>
            <a:p>
              <a:pPr algn="ctr"/>
              <a:r>
                <a:rPr lang="ja-JP" altLang="en-US" sz="5400" b="1" dirty="0"/>
                <a:t>（種類削減活動）</a:t>
              </a:r>
              <a:endParaRPr lang="en-US" altLang="ja-JP" sz="5400" b="1" dirty="0"/>
            </a:p>
          </p:txBody>
        </p:sp>
        <p:sp>
          <p:nvSpPr>
            <p:cNvPr id="4" name="正方形/長方形 3">
              <a:extLst>
                <a:ext uri="{FF2B5EF4-FFF2-40B4-BE49-F238E27FC236}">
                  <a16:creationId xmlns:a16="http://schemas.microsoft.com/office/drawing/2014/main" id="{F8C96E25-687A-C9EA-DC14-28162A216696}"/>
                </a:ext>
              </a:extLst>
            </p:cNvPr>
            <p:cNvSpPr/>
            <p:nvPr/>
          </p:nvSpPr>
          <p:spPr>
            <a:xfrm>
              <a:off x="2462472" y="4597688"/>
              <a:ext cx="9250878" cy="210791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kumimoji="1" lang="en-US" altLang="ja-JP" sz="2000" dirty="0">
                  <a:solidFill>
                    <a:schemeClr val="tx1"/>
                  </a:solidFill>
                </a:rPr>
                <a:t>2026/1/22</a:t>
              </a:r>
            </a:p>
            <a:p>
              <a:pPr algn="r"/>
              <a:r>
                <a:rPr lang="ja-JP" altLang="en-US" sz="2000" dirty="0">
                  <a:solidFill>
                    <a:schemeClr val="tx1"/>
                  </a:solidFill>
                </a:rPr>
                <a:t>サービスパーツ部</a:t>
              </a:r>
              <a:br>
                <a:rPr lang="en-US" altLang="ja-JP" sz="2000" dirty="0">
                  <a:solidFill>
                    <a:schemeClr val="tx1"/>
                  </a:solidFill>
                </a:rPr>
              </a:br>
              <a:r>
                <a:rPr lang="ja-JP" altLang="en-US" sz="2000" dirty="0">
                  <a:solidFill>
                    <a:schemeClr val="tx1"/>
                  </a:solidFill>
                </a:rPr>
                <a:t>清谷美奈</a:t>
              </a:r>
              <a:endParaRPr lang="en-US" altLang="ja-JP" sz="2000" dirty="0">
                <a:solidFill>
                  <a:schemeClr val="tx1"/>
                </a:solidFill>
              </a:endParaRPr>
            </a:p>
            <a:p>
              <a:pPr algn="r"/>
              <a:r>
                <a:rPr lang="ja-JP" altLang="en-US" sz="2000" dirty="0">
                  <a:solidFill>
                    <a:schemeClr val="tx1"/>
                  </a:solidFill>
                </a:rPr>
                <a:t>　</a:t>
              </a:r>
              <a:endParaRPr kumimoji="1" lang="en-US" altLang="ja-JP" sz="2000" dirty="0">
                <a:solidFill>
                  <a:schemeClr val="tx1"/>
                </a:solidFill>
              </a:endParaRPr>
            </a:p>
            <a:p>
              <a:pPr algn="r"/>
              <a:r>
                <a:rPr lang="en-US" altLang="ja-JP" sz="2000" dirty="0"/>
                <a:t>FND 2 </a:t>
              </a:r>
              <a:r>
                <a:rPr lang="en-US" altLang="ja-JP" sz="2000" dirty="0">
                  <a:solidFill>
                    <a:schemeClr val="tx1"/>
                  </a:solidFill>
                </a:rPr>
                <a:t>FND2 -01  Mina</a:t>
              </a:r>
              <a:endParaRPr kumimoji="1" lang="ja-JP" altLang="en-US" sz="2000" dirty="0">
                <a:solidFill>
                  <a:schemeClr val="tx1"/>
                </a:solidFill>
              </a:endParaRPr>
            </a:p>
          </p:txBody>
        </p:sp>
      </p:grp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B6E23EF0-0796-D897-AFAA-EEA07725915F}"/>
              </a:ext>
            </a:extLst>
          </p:cNvPr>
          <p:cNvSpPr txBox="1"/>
          <p:nvPr/>
        </p:nvSpPr>
        <p:spPr>
          <a:xfrm>
            <a:off x="257840" y="152400"/>
            <a:ext cx="6097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dirty="0"/>
              <a:t>Python FND 2</a:t>
            </a:r>
            <a:endParaRPr lang="ja-JP" altLang="en-US" dirty="0"/>
          </a:p>
        </p:txBody>
      </p:sp>
      <p:pic>
        <p:nvPicPr>
          <p:cNvPr id="13" name="図 12" descr="グラフ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CB2A231C-9EAD-1774-A790-E4E8E28E03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2949" y="0"/>
            <a:ext cx="12192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7462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821E4FDE-7423-2300-482D-52371B3DA1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748" y="0"/>
            <a:ext cx="5277377" cy="6858000"/>
          </a:xfrm>
          <a:prstGeom prst="rect">
            <a:avLst/>
          </a:prstGeom>
        </p:spPr>
      </p:pic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8DE47CFF-29AD-EB05-079E-33EB009F9A8B}"/>
              </a:ext>
            </a:extLst>
          </p:cNvPr>
          <p:cNvGrpSpPr/>
          <p:nvPr/>
        </p:nvGrpSpPr>
        <p:grpSpPr>
          <a:xfrm>
            <a:off x="6710877" y="0"/>
            <a:ext cx="4388133" cy="6858000"/>
            <a:chOff x="6623868" y="0"/>
            <a:chExt cx="4388133" cy="6858000"/>
          </a:xfrm>
        </p:grpSpPr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7973DA3D-12A0-7A96-674F-4021B409842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23868" y="0"/>
              <a:ext cx="4388133" cy="6858000"/>
            </a:xfrm>
            <a:prstGeom prst="rect">
              <a:avLst/>
            </a:prstGeom>
          </p:spPr>
        </p:pic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9FDDA008-0E60-2F9E-F0FD-698679379499}"/>
                </a:ext>
              </a:extLst>
            </p:cNvPr>
            <p:cNvSpPr/>
            <p:nvPr/>
          </p:nvSpPr>
          <p:spPr>
            <a:xfrm>
              <a:off x="6751674" y="5284382"/>
              <a:ext cx="2126512" cy="988828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0907448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グループ化 13">
            <a:extLst>
              <a:ext uri="{FF2B5EF4-FFF2-40B4-BE49-F238E27FC236}">
                <a16:creationId xmlns:a16="http://schemas.microsoft.com/office/drawing/2014/main" id="{1DC75D11-4B40-1874-DC8F-2756AA1B9B2A}"/>
              </a:ext>
            </a:extLst>
          </p:cNvPr>
          <p:cNvGrpSpPr/>
          <p:nvPr/>
        </p:nvGrpSpPr>
        <p:grpSpPr>
          <a:xfrm>
            <a:off x="398566" y="58684"/>
            <a:ext cx="11490349" cy="6799316"/>
            <a:chOff x="398566" y="58684"/>
            <a:chExt cx="11490349" cy="6799316"/>
          </a:xfrm>
        </p:grpSpPr>
        <p:grpSp>
          <p:nvGrpSpPr>
            <p:cNvPr id="12" name="グループ化 11">
              <a:extLst>
                <a:ext uri="{FF2B5EF4-FFF2-40B4-BE49-F238E27FC236}">
                  <a16:creationId xmlns:a16="http://schemas.microsoft.com/office/drawing/2014/main" id="{CA3C8E04-E9A2-6DAC-DCE6-383DADEA1DCF}"/>
                </a:ext>
              </a:extLst>
            </p:cNvPr>
            <p:cNvGrpSpPr/>
            <p:nvPr/>
          </p:nvGrpSpPr>
          <p:grpSpPr>
            <a:xfrm>
              <a:off x="398566" y="58684"/>
              <a:ext cx="11490349" cy="6799316"/>
              <a:chOff x="398566" y="58684"/>
              <a:chExt cx="11490349" cy="6799316"/>
            </a:xfrm>
          </p:grpSpPr>
          <p:grpSp>
            <p:nvGrpSpPr>
              <p:cNvPr id="4" name="グループ化 3">
                <a:extLst>
                  <a:ext uri="{FF2B5EF4-FFF2-40B4-BE49-F238E27FC236}">
                    <a16:creationId xmlns:a16="http://schemas.microsoft.com/office/drawing/2014/main" id="{762DBDF4-5E95-FFD5-3845-6A15DA3F4187}"/>
                  </a:ext>
                </a:extLst>
              </p:cNvPr>
              <p:cNvGrpSpPr/>
              <p:nvPr/>
            </p:nvGrpSpPr>
            <p:grpSpPr>
              <a:xfrm>
                <a:off x="6363644" y="141938"/>
                <a:ext cx="5525271" cy="6716062"/>
                <a:chOff x="6363644" y="141938"/>
                <a:chExt cx="5525271" cy="6716062"/>
              </a:xfrm>
            </p:grpSpPr>
            <p:grpSp>
              <p:nvGrpSpPr>
                <p:cNvPr id="5" name="グループ化 4">
                  <a:extLst>
                    <a:ext uri="{FF2B5EF4-FFF2-40B4-BE49-F238E27FC236}">
                      <a16:creationId xmlns:a16="http://schemas.microsoft.com/office/drawing/2014/main" id="{324FA73C-8901-B620-59A6-6F6EA13FFE13}"/>
                    </a:ext>
                  </a:extLst>
                </p:cNvPr>
                <p:cNvGrpSpPr/>
                <p:nvPr/>
              </p:nvGrpSpPr>
              <p:grpSpPr>
                <a:xfrm>
                  <a:off x="6363644" y="141938"/>
                  <a:ext cx="5525271" cy="6716062"/>
                  <a:chOff x="6363644" y="141938"/>
                  <a:chExt cx="5525271" cy="6716062"/>
                </a:xfrm>
              </p:grpSpPr>
              <p:pic>
                <p:nvPicPr>
                  <p:cNvPr id="7" name="図 6">
                    <a:extLst>
                      <a:ext uri="{FF2B5EF4-FFF2-40B4-BE49-F238E27FC236}">
                        <a16:creationId xmlns:a16="http://schemas.microsoft.com/office/drawing/2014/main" id="{189EF855-204D-A792-53DE-E6D5FAABFB3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6363644" y="141938"/>
                    <a:ext cx="5525271" cy="6716062"/>
                  </a:xfrm>
                  <a:prstGeom prst="rect">
                    <a:avLst/>
                  </a:prstGeom>
                </p:spPr>
              </p:pic>
              <p:sp>
                <p:nvSpPr>
                  <p:cNvPr id="8" name="正方形/長方形 7">
                    <a:extLst>
                      <a:ext uri="{FF2B5EF4-FFF2-40B4-BE49-F238E27FC236}">
                        <a16:creationId xmlns:a16="http://schemas.microsoft.com/office/drawing/2014/main" id="{386FFFFF-4BB4-E1A8-3135-D506AA3DC68B}"/>
                      </a:ext>
                    </a:extLst>
                  </p:cNvPr>
                  <p:cNvSpPr/>
                  <p:nvPr/>
                </p:nvSpPr>
                <p:spPr>
                  <a:xfrm>
                    <a:off x="8006315" y="5018567"/>
                    <a:ext cx="1679945" cy="850605"/>
                  </a:xfrm>
                  <a:prstGeom prst="rect">
                    <a:avLst/>
                  </a:prstGeom>
                  <a:noFill/>
                  <a:ln w="5715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  <p:sp>
              <p:nvSpPr>
                <p:cNvPr id="6" name="正方形/長方形 5">
                  <a:extLst>
                    <a:ext uri="{FF2B5EF4-FFF2-40B4-BE49-F238E27FC236}">
                      <a16:creationId xmlns:a16="http://schemas.microsoft.com/office/drawing/2014/main" id="{6D1C7FA6-58DE-8C8C-8745-F470B8A1FAB3}"/>
                    </a:ext>
                  </a:extLst>
                </p:cNvPr>
                <p:cNvSpPr/>
                <p:nvPr/>
              </p:nvSpPr>
              <p:spPr>
                <a:xfrm>
                  <a:off x="7719238" y="4104167"/>
                  <a:ext cx="1360968" cy="318977"/>
                </a:xfrm>
                <a:prstGeom prst="rect">
                  <a:avLst/>
                </a:prstGeom>
                <a:noFill/>
                <a:ln w="571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1" name="グループ化 10">
                <a:extLst>
                  <a:ext uri="{FF2B5EF4-FFF2-40B4-BE49-F238E27FC236}">
                    <a16:creationId xmlns:a16="http://schemas.microsoft.com/office/drawing/2014/main" id="{5011F58A-E2EB-BA0F-3C9E-240E2BA40D16}"/>
                  </a:ext>
                </a:extLst>
              </p:cNvPr>
              <p:cNvGrpSpPr/>
              <p:nvPr/>
            </p:nvGrpSpPr>
            <p:grpSpPr>
              <a:xfrm>
                <a:off x="398566" y="58684"/>
                <a:ext cx="4130903" cy="6742632"/>
                <a:chOff x="398566" y="58684"/>
                <a:chExt cx="4130903" cy="6742632"/>
              </a:xfrm>
            </p:grpSpPr>
            <p:pic>
              <p:nvPicPr>
                <p:cNvPr id="3" name="図 2">
                  <a:extLst>
                    <a:ext uri="{FF2B5EF4-FFF2-40B4-BE49-F238E27FC236}">
                      <a16:creationId xmlns:a16="http://schemas.microsoft.com/office/drawing/2014/main" id="{C63B7B18-BFF1-09A9-B2F2-3FE613CC9FC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98566" y="58684"/>
                  <a:ext cx="4130903" cy="6742632"/>
                </a:xfrm>
                <a:prstGeom prst="rect">
                  <a:avLst/>
                </a:prstGeom>
              </p:spPr>
            </p:pic>
            <p:sp>
              <p:nvSpPr>
                <p:cNvPr id="10" name="正方形/長方形 9">
                  <a:extLst>
                    <a:ext uri="{FF2B5EF4-FFF2-40B4-BE49-F238E27FC236}">
                      <a16:creationId xmlns:a16="http://schemas.microsoft.com/office/drawing/2014/main" id="{584265EF-0C5C-C527-6EF9-09FFE144B538}"/>
                    </a:ext>
                  </a:extLst>
                </p:cNvPr>
                <p:cNvSpPr/>
                <p:nvPr/>
              </p:nvSpPr>
              <p:spPr>
                <a:xfrm>
                  <a:off x="1840675" y="2179453"/>
                  <a:ext cx="2688794" cy="243113"/>
                </a:xfrm>
                <a:prstGeom prst="rect">
                  <a:avLst/>
                </a:prstGeom>
                <a:noFill/>
                <a:ln w="571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dirty="0"/>
                </a:p>
              </p:txBody>
            </p:sp>
          </p:grpSp>
        </p:grpSp>
        <p:cxnSp>
          <p:nvCxnSpPr>
            <p:cNvPr id="9" name="直線矢印コネクタ 8">
              <a:extLst>
                <a:ext uri="{FF2B5EF4-FFF2-40B4-BE49-F238E27FC236}">
                  <a16:creationId xmlns:a16="http://schemas.microsoft.com/office/drawing/2014/main" id="{5A570707-2F0B-635B-20EF-F29D9431A83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981450" y="2276475"/>
              <a:ext cx="4200525" cy="3495675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942555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グループ化 16">
            <a:extLst>
              <a:ext uri="{FF2B5EF4-FFF2-40B4-BE49-F238E27FC236}">
                <a16:creationId xmlns:a16="http://schemas.microsoft.com/office/drawing/2014/main" id="{8CFF415A-47E4-215E-0344-7898C74271C3}"/>
              </a:ext>
            </a:extLst>
          </p:cNvPr>
          <p:cNvGrpSpPr/>
          <p:nvPr/>
        </p:nvGrpSpPr>
        <p:grpSpPr>
          <a:xfrm>
            <a:off x="1" y="0"/>
            <a:ext cx="12192000" cy="6745184"/>
            <a:chOff x="3017875" y="489098"/>
            <a:chExt cx="10940901" cy="5550196"/>
          </a:xfrm>
        </p:grpSpPr>
        <p:sp>
          <p:nvSpPr>
            <p:cNvPr id="12" name="正方形/長方形 11">
              <a:extLst>
                <a:ext uri="{FF2B5EF4-FFF2-40B4-BE49-F238E27FC236}">
                  <a16:creationId xmlns:a16="http://schemas.microsoft.com/office/drawing/2014/main" id="{F6B3C39C-DD16-401D-58F7-961698B84416}"/>
                </a:ext>
              </a:extLst>
            </p:cNvPr>
            <p:cNvSpPr/>
            <p:nvPr/>
          </p:nvSpPr>
          <p:spPr>
            <a:xfrm>
              <a:off x="3017875" y="489098"/>
              <a:ext cx="10940901" cy="555019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ja-JP" altLang="en-US" sz="32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　</a:t>
              </a:r>
              <a:r>
                <a:rPr kumimoji="1" lang="ja-JP" altLang="en-US" sz="3200" u="sng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欠損値  修正</a:t>
              </a:r>
              <a:endParaRPr lang="en-US" altLang="ja-JP" sz="3200" u="sng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  <a:p>
              <a:br>
                <a:rPr kumimoji="1" lang="en-US" altLang="ja-JP" sz="32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rPr>
              </a:br>
              <a:br>
                <a:rPr kumimoji="1" lang="en-US" altLang="ja-JP" sz="32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rPr>
              </a:br>
              <a:r>
                <a:rPr kumimoji="1" lang="ja-JP" altLang="en-US" sz="32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　・目的：除外品番の「除外理由」の分析</a:t>
              </a:r>
              <a:endParaRPr kumimoji="1" lang="en-US" altLang="ja-JP" sz="3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  <a:p>
              <a:endParaRPr kumimoji="1" lang="en-US" altLang="ja-JP" sz="3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  <a:p>
              <a:r>
                <a:rPr lang="ja-JP" altLang="en-US" sz="32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   ・欠損（除外理由ブランク）＝ 除外されない品番</a:t>
              </a:r>
              <a:endParaRPr lang="en-US" altLang="ja-JP" sz="3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  <a:p>
              <a:endParaRPr lang="en-US" altLang="ja-JP" sz="3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  <a:p>
              <a:r>
                <a:rPr kumimoji="1" lang="ja-JP" altLang="en-US" sz="32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　→　</a:t>
              </a:r>
              <a:r>
                <a:rPr kumimoji="1" lang="ja-JP" altLang="en-US" sz="3200" dirty="0">
                  <a:solidFill>
                    <a:srgbClr val="FF0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欠損値を含む行を削除</a:t>
              </a:r>
              <a:endParaRPr kumimoji="1" lang="en-US" altLang="ja-JP" sz="3200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16" name="正方形/長方形 15">
              <a:extLst>
                <a:ext uri="{FF2B5EF4-FFF2-40B4-BE49-F238E27FC236}">
                  <a16:creationId xmlns:a16="http://schemas.microsoft.com/office/drawing/2014/main" id="{0652190A-FF14-2455-B052-ED001F9E31FB}"/>
                </a:ext>
              </a:extLst>
            </p:cNvPr>
            <p:cNvSpPr/>
            <p:nvPr/>
          </p:nvSpPr>
          <p:spPr>
            <a:xfrm>
              <a:off x="3422827" y="2660805"/>
              <a:ext cx="8631945" cy="664461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6635188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56A39E42-C563-E82A-FDFA-2BF2216901C2}"/>
              </a:ext>
            </a:extLst>
          </p:cNvPr>
          <p:cNvSpPr/>
          <p:nvPr/>
        </p:nvSpPr>
        <p:spPr>
          <a:xfrm>
            <a:off x="404038" y="5794744"/>
            <a:ext cx="520996" cy="44656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11" name="グループ化 10">
            <a:extLst>
              <a:ext uri="{FF2B5EF4-FFF2-40B4-BE49-F238E27FC236}">
                <a16:creationId xmlns:a16="http://schemas.microsoft.com/office/drawing/2014/main" id="{434CE081-8995-B659-451F-2A2E0000C755}"/>
              </a:ext>
            </a:extLst>
          </p:cNvPr>
          <p:cNvGrpSpPr/>
          <p:nvPr/>
        </p:nvGrpSpPr>
        <p:grpSpPr>
          <a:xfrm>
            <a:off x="6222147" y="0"/>
            <a:ext cx="5446758" cy="6858000"/>
            <a:chOff x="6222147" y="0"/>
            <a:chExt cx="5446758" cy="6858000"/>
          </a:xfrm>
        </p:grpSpPr>
        <p:pic>
          <p:nvPicPr>
            <p:cNvPr id="7" name="図 6">
              <a:extLst>
                <a:ext uri="{FF2B5EF4-FFF2-40B4-BE49-F238E27FC236}">
                  <a16:creationId xmlns:a16="http://schemas.microsoft.com/office/drawing/2014/main" id="{9DA22E0F-AA29-6B12-29AD-E4BB3278E1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22147" y="0"/>
              <a:ext cx="5446758" cy="6858000"/>
            </a:xfrm>
            <a:prstGeom prst="rect">
              <a:avLst/>
            </a:prstGeom>
          </p:spPr>
        </p:pic>
        <p:sp>
          <p:nvSpPr>
            <p:cNvPr id="9" name="正方形/長方形 8">
              <a:extLst>
                <a:ext uri="{FF2B5EF4-FFF2-40B4-BE49-F238E27FC236}">
                  <a16:creationId xmlns:a16="http://schemas.microsoft.com/office/drawing/2014/main" id="{E4E6EF40-B9C9-9153-0351-E1B82EF77CC4}"/>
                </a:ext>
              </a:extLst>
            </p:cNvPr>
            <p:cNvSpPr/>
            <p:nvPr/>
          </p:nvSpPr>
          <p:spPr>
            <a:xfrm>
              <a:off x="7697972" y="5550195"/>
              <a:ext cx="1392865" cy="691116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正方形/長方形 9">
              <a:extLst>
                <a:ext uri="{FF2B5EF4-FFF2-40B4-BE49-F238E27FC236}">
                  <a16:creationId xmlns:a16="http://schemas.microsoft.com/office/drawing/2014/main" id="{D66BF92A-459E-A90F-D34A-E597F79C15CD}"/>
                </a:ext>
              </a:extLst>
            </p:cNvPr>
            <p:cNvSpPr/>
            <p:nvPr/>
          </p:nvSpPr>
          <p:spPr>
            <a:xfrm>
              <a:off x="6954544" y="4816549"/>
              <a:ext cx="1179363" cy="202018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A03A9411-9F53-A59D-E79B-F5E5B28EAE6D}"/>
              </a:ext>
            </a:extLst>
          </p:cNvPr>
          <p:cNvGrpSpPr/>
          <p:nvPr/>
        </p:nvGrpSpPr>
        <p:grpSpPr>
          <a:xfrm>
            <a:off x="316284" y="0"/>
            <a:ext cx="4945978" cy="6858000"/>
            <a:chOff x="316284" y="0"/>
            <a:chExt cx="4945978" cy="6858000"/>
          </a:xfrm>
        </p:grpSpPr>
        <p:grpSp>
          <p:nvGrpSpPr>
            <p:cNvPr id="5" name="グループ化 4">
              <a:extLst>
                <a:ext uri="{FF2B5EF4-FFF2-40B4-BE49-F238E27FC236}">
                  <a16:creationId xmlns:a16="http://schemas.microsoft.com/office/drawing/2014/main" id="{D36A0DA2-A34F-FBBC-687A-89808A4B3936}"/>
                </a:ext>
              </a:extLst>
            </p:cNvPr>
            <p:cNvGrpSpPr/>
            <p:nvPr/>
          </p:nvGrpSpPr>
          <p:grpSpPr>
            <a:xfrm>
              <a:off x="316284" y="0"/>
              <a:ext cx="4945978" cy="6858000"/>
              <a:chOff x="316284" y="0"/>
              <a:chExt cx="4945978" cy="6858000"/>
            </a:xfrm>
          </p:grpSpPr>
          <p:pic>
            <p:nvPicPr>
              <p:cNvPr id="3" name="図 2">
                <a:extLst>
                  <a:ext uri="{FF2B5EF4-FFF2-40B4-BE49-F238E27FC236}">
                    <a16:creationId xmlns:a16="http://schemas.microsoft.com/office/drawing/2014/main" id="{49590A38-D290-6E02-A329-0593F51AD3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16285" y="0"/>
                <a:ext cx="4945977" cy="6858000"/>
              </a:xfrm>
              <a:prstGeom prst="rect">
                <a:avLst/>
              </a:prstGeom>
            </p:spPr>
          </p:pic>
          <p:sp>
            <p:nvSpPr>
              <p:cNvPr id="4" name="正方形/長方形 3">
                <a:extLst>
                  <a:ext uri="{FF2B5EF4-FFF2-40B4-BE49-F238E27FC236}">
                    <a16:creationId xmlns:a16="http://schemas.microsoft.com/office/drawing/2014/main" id="{6DE03092-71C6-95DE-CA4D-677B8389DB38}"/>
                  </a:ext>
                </a:extLst>
              </p:cNvPr>
              <p:cNvSpPr/>
              <p:nvPr/>
            </p:nvSpPr>
            <p:spPr>
              <a:xfrm>
                <a:off x="316284" y="6337005"/>
                <a:ext cx="2501343" cy="340242"/>
              </a:xfrm>
              <a:prstGeom prst="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2" name="正方形/長方形 1">
              <a:extLst>
                <a:ext uri="{FF2B5EF4-FFF2-40B4-BE49-F238E27FC236}">
                  <a16:creationId xmlns:a16="http://schemas.microsoft.com/office/drawing/2014/main" id="{8F7B3745-3356-953D-E2C2-A278ACA994D3}"/>
                </a:ext>
              </a:extLst>
            </p:cNvPr>
            <p:cNvSpPr/>
            <p:nvPr/>
          </p:nvSpPr>
          <p:spPr>
            <a:xfrm>
              <a:off x="468684" y="0"/>
              <a:ext cx="3046041" cy="857251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正方形/長方形 11">
              <a:extLst>
                <a:ext uri="{FF2B5EF4-FFF2-40B4-BE49-F238E27FC236}">
                  <a16:creationId xmlns:a16="http://schemas.microsoft.com/office/drawing/2014/main" id="{7CEFF2D3-5E7D-12C4-8756-189D69EF09AF}"/>
                </a:ext>
              </a:extLst>
            </p:cNvPr>
            <p:cNvSpPr/>
            <p:nvPr/>
          </p:nvSpPr>
          <p:spPr>
            <a:xfrm>
              <a:off x="316285" y="5794744"/>
              <a:ext cx="704994" cy="428625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762897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AB5BC502-1868-7A5C-C7E1-9A9968347F9D}"/>
              </a:ext>
            </a:extLst>
          </p:cNvPr>
          <p:cNvGrpSpPr/>
          <p:nvPr/>
        </p:nvGrpSpPr>
        <p:grpSpPr>
          <a:xfrm>
            <a:off x="378747" y="0"/>
            <a:ext cx="6586059" cy="6858000"/>
            <a:chOff x="378747" y="0"/>
            <a:chExt cx="6586059" cy="6858000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A34729DD-7B7D-5915-43F2-41D518A464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8747" y="0"/>
              <a:ext cx="6586059" cy="6858000"/>
            </a:xfrm>
            <a:prstGeom prst="rect">
              <a:avLst/>
            </a:prstGeom>
          </p:spPr>
        </p:pic>
        <p:sp>
          <p:nvSpPr>
            <p:cNvPr id="4" name="正方形/長方形 3">
              <a:extLst>
                <a:ext uri="{FF2B5EF4-FFF2-40B4-BE49-F238E27FC236}">
                  <a16:creationId xmlns:a16="http://schemas.microsoft.com/office/drawing/2014/main" id="{30BAAB7A-5FC9-C454-376D-2E471FF47AAF}"/>
                </a:ext>
              </a:extLst>
            </p:cNvPr>
            <p:cNvSpPr/>
            <p:nvPr/>
          </p:nvSpPr>
          <p:spPr>
            <a:xfrm>
              <a:off x="552893" y="3572538"/>
              <a:ext cx="4157330" cy="2488019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3" name="グループ化 12">
            <a:extLst>
              <a:ext uri="{FF2B5EF4-FFF2-40B4-BE49-F238E27FC236}">
                <a16:creationId xmlns:a16="http://schemas.microsoft.com/office/drawing/2014/main" id="{5412A5BD-70E8-4D46-C7CB-C47A9F7DC33B}"/>
              </a:ext>
            </a:extLst>
          </p:cNvPr>
          <p:cNvGrpSpPr/>
          <p:nvPr/>
        </p:nvGrpSpPr>
        <p:grpSpPr>
          <a:xfrm>
            <a:off x="9761516" y="4085112"/>
            <a:ext cx="1769425" cy="2480336"/>
            <a:chOff x="7293497" y="0"/>
            <a:chExt cx="4898503" cy="6553573"/>
          </a:xfrm>
        </p:grpSpPr>
        <p:grpSp>
          <p:nvGrpSpPr>
            <p:cNvPr id="10" name="グループ化 9">
              <a:extLst>
                <a:ext uri="{FF2B5EF4-FFF2-40B4-BE49-F238E27FC236}">
                  <a16:creationId xmlns:a16="http://schemas.microsoft.com/office/drawing/2014/main" id="{1C77AC27-38CA-FB29-8001-8247667E8B16}"/>
                </a:ext>
              </a:extLst>
            </p:cNvPr>
            <p:cNvGrpSpPr/>
            <p:nvPr/>
          </p:nvGrpSpPr>
          <p:grpSpPr>
            <a:xfrm>
              <a:off x="7971800" y="1644745"/>
              <a:ext cx="4220200" cy="4908828"/>
              <a:chOff x="7429058" y="792878"/>
              <a:chExt cx="4220200" cy="4908828"/>
            </a:xfrm>
          </p:grpSpPr>
          <p:pic>
            <p:nvPicPr>
              <p:cNvPr id="7" name="図 6" descr="黒いバックグラウンドの前に座っている人形&#10;&#10;AI によって生成されたコンテンツは間違っている可能性があります。">
                <a:extLst>
                  <a:ext uri="{FF2B5EF4-FFF2-40B4-BE49-F238E27FC236}">
                    <a16:creationId xmlns:a16="http://schemas.microsoft.com/office/drawing/2014/main" id="{DB31C0E6-AD7A-2F09-B821-AE72497F86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29058" y="3530008"/>
                <a:ext cx="2171698" cy="2171698"/>
              </a:xfrm>
              <a:prstGeom prst="rect">
                <a:avLst/>
              </a:prstGeom>
            </p:spPr>
          </p:pic>
          <p:pic>
            <p:nvPicPr>
              <p:cNvPr id="9" name="図 8" descr="黒い背景に白い文字のロゴ&#10;&#10;AI によって生成されたコンテンツは間違っている可能性があります。">
                <a:extLst>
                  <a:ext uri="{FF2B5EF4-FFF2-40B4-BE49-F238E27FC236}">
                    <a16:creationId xmlns:a16="http://schemas.microsoft.com/office/drawing/2014/main" id="{1B4D0147-F102-6F6B-D565-8209795466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34669" y="792878"/>
                <a:ext cx="3614589" cy="3171802"/>
              </a:xfrm>
              <a:prstGeom prst="rect">
                <a:avLst/>
              </a:prstGeom>
            </p:spPr>
          </p:pic>
        </p:grpSp>
        <p:pic>
          <p:nvPicPr>
            <p:cNvPr id="12" name="図 11">
              <a:extLst>
                <a:ext uri="{FF2B5EF4-FFF2-40B4-BE49-F238E27FC236}">
                  <a16:creationId xmlns:a16="http://schemas.microsoft.com/office/drawing/2014/main" id="{ABC9FF49-6D29-21EA-B9D2-832CD02AAA3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93497" y="0"/>
              <a:ext cx="2624097" cy="24783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754292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B6333964-BAA7-095C-0C27-E76FBBC111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759" y="222264"/>
            <a:ext cx="7659169" cy="1905266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27EDD045-026B-4536-81B5-2249447C80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5464" y="1041991"/>
            <a:ext cx="6719186" cy="5657153"/>
          </a:xfrm>
          <a:prstGeom prst="rect">
            <a:avLst/>
          </a:prstGeom>
          <a:ln w="25400">
            <a:noFill/>
          </a:ln>
        </p:spPr>
      </p:pic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297F6484-B4EA-55B3-469C-84CA3925FCD3}"/>
              </a:ext>
            </a:extLst>
          </p:cNvPr>
          <p:cNvGrpSpPr/>
          <p:nvPr/>
        </p:nvGrpSpPr>
        <p:grpSpPr>
          <a:xfrm>
            <a:off x="425302" y="4355378"/>
            <a:ext cx="1687033" cy="2138324"/>
            <a:chOff x="7293497" y="0"/>
            <a:chExt cx="4898503" cy="6553573"/>
          </a:xfrm>
        </p:grpSpPr>
        <p:grpSp>
          <p:nvGrpSpPr>
            <p:cNvPr id="9" name="グループ化 8">
              <a:extLst>
                <a:ext uri="{FF2B5EF4-FFF2-40B4-BE49-F238E27FC236}">
                  <a16:creationId xmlns:a16="http://schemas.microsoft.com/office/drawing/2014/main" id="{6073BCD5-48E2-328C-48B7-1648FE0D6034}"/>
                </a:ext>
              </a:extLst>
            </p:cNvPr>
            <p:cNvGrpSpPr/>
            <p:nvPr/>
          </p:nvGrpSpPr>
          <p:grpSpPr>
            <a:xfrm>
              <a:off x="7971800" y="1644745"/>
              <a:ext cx="4220200" cy="4908828"/>
              <a:chOff x="7429058" y="792878"/>
              <a:chExt cx="4220200" cy="4908828"/>
            </a:xfrm>
          </p:grpSpPr>
          <p:pic>
            <p:nvPicPr>
              <p:cNvPr id="11" name="図 10" descr="黒いバックグラウンドの前に座っている人形&#10;&#10;AI によって生成されたコンテンツは間違っている可能性があります。">
                <a:extLst>
                  <a:ext uri="{FF2B5EF4-FFF2-40B4-BE49-F238E27FC236}">
                    <a16:creationId xmlns:a16="http://schemas.microsoft.com/office/drawing/2014/main" id="{5B1CB063-A5F7-EBB9-8216-4C6E004B6F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29058" y="3530008"/>
                <a:ext cx="2171698" cy="2171698"/>
              </a:xfrm>
              <a:prstGeom prst="rect">
                <a:avLst/>
              </a:prstGeom>
            </p:spPr>
          </p:pic>
          <p:pic>
            <p:nvPicPr>
              <p:cNvPr id="12" name="図 11" descr="黒い背景に白い文字のロゴ&#10;&#10;AI によって生成されたコンテンツは間違っている可能性があります。">
                <a:extLst>
                  <a:ext uri="{FF2B5EF4-FFF2-40B4-BE49-F238E27FC236}">
                    <a16:creationId xmlns:a16="http://schemas.microsoft.com/office/drawing/2014/main" id="{77A4E9BC-3FE0-90B8-EF64-2AF20E3486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34669" y="792878"/>
                <a:ext cx="3614589" cy="3171802"/>
              </a:xfrm>
              <a:prstGeom prst="rect">
                <a:avLst/>
              </a:prstGeom>
            </p:spPr>
          </p:pic>
        </p:grpSp>
        <p:pic>
          <p:nvPicPr>
            <p:cNvPr id="10" name="図 9">
              <a:extLst>
                <a:ext uri="{FF2B5EF4-FFF2-40B4-BE49-F238E27FC236}">
                  <a16:creationId xmlns:a16="http://schemas.microsoft.com/office/drawing/2014/main" id="{3FFDA5DB-E074-BAD1-F64D-FA23E474441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93497" y="0"/>
              <a:ext cx="2624097" cy="24783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119738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図 16">
            <a:extLst>
              <a:ext uri="{FF2B5EF4-FFF2-40B4-BE49-F238E27FC236}">
                <a16:creationId xmlns:a16="http://schemas.microsoft.com/office/drawing/2014/main" id="{4CB93518-4CC1-AE81-9D4F-1B2B0852E2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649" y="140742"/>
            <a:ext cx="11268426" cy="2237702"/>
          </a:xfrm>
          <a:prstGeom prst="rect">
            <a:avLst/>
          </a:prstGeom>
        </p:spPr>
      </p:pic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F71C7B4D-2680-3656-BCC3-A6FB0400FF51}"/>
              </a:ext>
            </a:extLst>
          </p:cNvPr>
          <p:cNvGrpSpPr/>
          <p:nvPr/>
        </p:nvGrpSpPr>
        <p:grpSpPr>
          <a:xfrm>
            <a:off x="398649" y="2963367"/>
            <a:ext cx="5555584" cy="3695412"/>
            <a:chOff x="378747" y="3429000"/>
            <a:chExt cx="4928263" cy="3429000"/>
          </a:xfrm>
        </p:grpSpPr>
        <p:pic>
          <p:nvPicPr>
            <p:cNvPr id="6" name="図 5">
              <a:extLst>
                <a:ext uri="{FF2B5EF4-FFF2-40B4-BE49-F238E27FC236}">
                  <a16:creationId xmlns:a16="http://schemas.microsoft.com/office/drawing/2014/main" id="{69396C0E-A55A-C8B3-7D93-F415B0105B8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50000" r="25171"/>
            <a:stretch/>
          </p:blipFill>
          <p:spPr>
            <a:xfrm>
              <a:off x="378747" y="3429000"/>
              <a:ext cx="4928263" cy="3429000"/>
            </a:xfrm>
            <a:prstGeom prst="rect">
              <a:avLst/>
            </a:prstGeom>
          </p:spPr>
        </p:pic>
        <p:sp>
          <p:nvSpPr>
            <p:cNvPr id="7" name="正方形/長方形 6">
              <a:extLst>
                <a:ext uri="{FF2B5EF4-FFF2-40B4-BE49-F238E27FC236}">
                  <a16:creationId xmlns:a16="http://schemas.microsoft.com/office/drawing/2014/main" id="{5E76DDED-240D-0416-0142-B5D0BD759999}"/>
                </a:ext>
              </a:extLst>
            </p:cNvPr>
            <p:cNvSpPr/>
            <p:nvPr/>
          </p:nvSpPr>
          <p:spPr>
            <a:xfrm>
              <a:off x="552893" y="3572538"/>
              <a:ext cx="4157330" cy="2488019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0" name="グループ化 9">
            <a:extLst>
              <a:ext uri="{FF2B5EF4-FFF2-40B4-BE49-F238E27FC236}">
                <a16:creationId xmlns:a16="http://schemas.microsoft.com/office/drawing/2014/main" id="{34E3C63E-3E7A-70FD-AA20-D2A09CC3EA48}"/>
              </a:ext>
            </a:extLst>
          </p:cNvPr>
          <p:cNvGrpSpPr/>
          <p:nvPr/>
        </p:nvGrpSpPr>
        <p:grpSpPr>
          <a:xfrm>
            <a:off x="6259639" y="2579610"/>
            <a:ext cx="5446492" cy="4079169"/>
            <a:chOff x="6259639" y="2579610"/>
            <a:chExt cx="5446492" cy="4079169"/>
          </a:xfrm>
        </p:grpSpPr>
        <p:pic>
          <p:nvPicPr>
            <p:cNvPr id="4" name="図 3">
              <a:extLst>
                <a:ext uri="{FF2B5EF4-FFF2-40B4-BE49-F238E27FC236}">
                  <a16:creationId xmlns:a16="http://schemas.microsoft.com/office/drawing/2014/main" id="{85258A48-0723-B43D-AFC9-9C8AFC27274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t="4855" b="6190"/>
            <a:stretch/>
          </p:blipFill>
          <p:spPr>
            <a:xfrm>
              <a:off x="6259639" y="2579610"/>
              <a:ext cx="5446492" cy="4079169"/>
            </a:xfrm>
            <a:prstGeom prst="rect">
              <a:avLst/>
            </a:prstGeom>
            <a:ln w="25400">
              <a:noFill/>
            </a:ln>
          </p:spPr>
        </p:pic>
        <p:sp>
          <p:nvSpPr>
            <p:cNvPr id="8" name="正方形/長方形 7">
              <a:extLst>
                <a:ext uri="{FF2B5EF4-FFF2-40B4-BE49-F238E27FC236}">
                  <a16:creationId xmlns:a16="http://schemas.microsoft.com/office/drawing/2014/main" id="{C07DFD6E-1309-9DE4-2C10-390A0195961D}"/>
                </a:ext>
              </a:extLst>
            </p:cNvPr>
            <p:cNvSpPr/>
            <p:nvPr/>
          </p:nvSpPr>
          <p:spPr>
            <a:xfrm>
              <a:off x="6879265" y="4306187"/>
              <a:ext cx="1520456" cy="2158407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" name="正方形/長方形 8">
              <a:extLst>
                <a:ext uri="{FF2B5EF4-FFF2-40B4-BE49-F238E27FC236}">
                  <a16:creationId xmlns:a16="http://schemas.microsoft.com/office/drawing/2014/main" id="{B4F625D2-C41B-307A-8ACA-3ACA1089527D}"/>
                </a:ext>
              </a:extLst>
            </p:cNvPr>
            <p:cNvSpPr/>
            <p:nvPr/>
          </p:nvSpPr>
          <p:spPr>
            <a:xfrm>
              <a:off x="11079678" y="4306187"/>
              <a:ext cx="517359" cy="2156088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8053231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CBD230-F42F-808C-59E4-DA5D0BFCB5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3B099D81-9D9F-183B-1F24-FF9A9D2B5F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44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　</a:t>
            </a:r>
            <a:r>
              <a:rPr lang="ja-JP" altLang="en-US" sz="4000" u="sng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まとめ、今後の進め方</a:t>
            </a:r>
            <a:endParaRPr lang="en-US" altLang="ja-JP" sz="4000" u="sng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endParaRPr lang="en-US" altLang="ja-JP" sz="4400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ja-JP" altLang="en-US" sz="36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　・こまぎれの作業単位で活用できる</a:t>
            </a:r>
            <a:endParaRPr kumimoji="1" lang="en-US" altLang="ja-JP" sz="3600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endParaRPr kumimoji="1" lang="en-US" altLang="ja-JP" sz="3600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lang="ja-JP" altLang="en-US" sz="36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　・「</a:t>
            </a:r>
            <a:r>
              <a:rPr lang="en-US" altLang="ja-JP" sz="36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A</a:t>
            </a:r>
            <a:r>
              <a:rPr lang="ja-JP" altLang="en-US" sz="36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かつ</a:t>
            </a:r>
            <a:r>
              <a:rPr lang="en-US" altLang="ja-JP" sz="36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B</a:t>
            </a:r>
            <a:r>
              <a:rPr lang="ja-JP" altLang="en-US" sz="36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」条件抽出に</a:t>
            </a:r>
            <a:r>
              <a:rPr lang="en-US" altLang="ja-JP" sz="36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Python</a:t>
            </a:r>
            <a:r>
              <a:rPr lang="ja-JP" altLang="en-US" sz="36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使用したい</a:t>
            </a:r>
            <a:br>
              <a:rPr lang="en-US" altLang="ja-JP" sz="36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</a:br>
            <a:br>
              <a:rPr lang="en-US" altLang="ja-JP" sz="36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</a:br>
            <a:r>
              <a:rPr lang="ja-JP" altLang="en-US" sz="36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　・心理的安全性が保たれていた</a:t>
            </a:r>
            <a:endParaRPr lang="en-US" altLang="ja-JP" sz="3600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endParaRPr lang="en-US" altLang="ja-JP" sz="3600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lang="ja-JP" altLang="en-US" sz="36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　・特にペアワークでは刺激を受けた</a:t>
            </a:r>
            <a:endParaRPr lang="en-US" altLang="ja-JP" sz="3600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br>
              <a:rPr lang="en-US" altLang="ja-JP" sz="36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</a:br>
            <a:r>
              <a:rPr lang="ja-JP" altLang="en-US" sz="36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　・職場上司のあたたかい励まし、職場の理解</a:t>
            </a:r>
            <a:endParaRPr lang="en-US" altLang="ja-JP" sz="3600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593580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4ABFD422-76C1-F01E-8716-3449C4F10D92}"/>
              </a:ext>
            </a:extLst>
          </p:cNvPr>
          <p:cNvSpPr/>
          <p:nvPr/>
        </p:nvSpPr>
        <p:spPr>
          <a:xfrm>
            <a:off x="1" y="0"/>
            <a:ext cx="12192000" cy="10498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sz="4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lang="en-US" altLang="ja-JP" sz="4000" dirty="0" err="1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VScode</a:t>
            </a:r>
            <a:r>
              <a:rPr lang="ja-JP" altLang="en-US" sz="4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　画面</a:t>
            </a:r>
            <a:endParaRPr lang="en-US" altLang="ja-JP" sz="3200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C9F72D24-1AE1-3EB1-693A-5403239895BC}"/>
              </a:ext>
            </a:extLst>
          </p:cNvPr>
          <p:cNvGrpSpPr/>
          <p:nvPr/>
        </p:nvGrpSpPr>
        <p:grpSpPr>
          <a:xfrm>
            <a:off x="146242" y="819398"/>
            <a:ext cx="12045757" cy="5902541"/>
            <a:chOff x="541866" y="860485"/>
            <a:chExt cx="11662073" cy="5730825"/>
          </a:xfrm>
        </p:grpSpPr>
        <p:pic>
          <p:nvPicPr>
            <p:cNvPr id="4" name="図 3">
              <a:extLst>
                <a:ext uri="{FF2B5EF4-FFF2-40B4-BE49-F238E27FC236}">
                  <a16:creationId xmlns:a16="http://schemas.microsoft.com/office/drawing/2014/main" id="{B995FCD7-211A-BD07-65AA-D31C1CA6DD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1866" y="860485"/>
              <a:ext cx="10930278" cy="5730825"/>
            </a:xfrm>
            <a:prstGeom prst="rect">
              <a:avLst/>
            </a:prstGeom>
          </p:spPr>
        </p:pic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2F2F2E12-BA70-97BE-0FBC-6AE8BF3F67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355664" y="2402378"/>
              <a:ext cx="2848275" cy="2398077"/>
            </a:xfrm>
            <a:prstGeom prst="rect">
              <a:avLst/>
            </a:prstGeom>
            <a:ln w="25400"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22408489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黒い背景と男性の絵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04EE4C5C-2E86-14AC-AB64-9154E44A4A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5560" y="946297"/>
            <a:ext cx="4800880" cy="5326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2192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39339D-4F3C-4379-002A-A6E4CACA02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E7778359-A121-5B09-9122-0DBC5D894728}"/>
              </a:ext>
            </a:extLst>
          </p:cNvPr>
          <p:cNvSpPr/>
          <p:nvPr/>
        </p:nvSpPr>
        <p:spPr>
          <a:xfrm>
            <a:off x="0" y="191386"/>
            <a:ext cx="12191999" cy="6018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54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　</a:t>
            </a:r>
            <a:r>
              <a:rPr lang="ja-JP" altLang="en-US" sz="5400" u="sng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動機（</a:t>
            </a:r>
            <a:r>
              <a:rPr lang="en-US" altLang="ja-JP" sz="5400" u="sng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Python</a:t>
            </a:r>
            <a:r>
              <a:rPr lang="ja-JP" altLang="en-US" sz="5400" u="sng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）</a:t>
            </a:r>
            <a:endParaRPr lang="en-US" altLang="ja-JP" sz="5400" u="sng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endParaRPr lang="en-US" altLang="ja-JP" sz="5400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ja-JP" altLang="en-US" sz="54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　・業務改善</a:t>
            </a:r>
            <a:endParaRPr kumimoji="1" lang="en-US" altLang="ja-JP" sz="5400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endParaRPr kumimoji="1" lang="en-US" altLang="ja-JP" sz="5400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lang="ja-JP" altLang="en-US" sz="54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　・大容量データ 品番抽出 効率化</a:t>
            </a:r>
            <a:endParaRPr kumimoji="1" lang="en-US" altLang="ja-JP" sz="5400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577382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CCAEA0B4-A274-14BD-674B-455CA72FAD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7841" y="3632802"/>
            <a:ext cx="5181266" cy="2906695"/>
          </a:xfrm>
          <a:prstGeom prst="rect">
            <a:avLst/>
          </a:prstGeom>
        </p:spPr>
      </p:pic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4047990A-8093-9117-9F61-1711DA47EC2B}"/>
              </a:ext>
            </a:extLst>
          </p:cNvPr>
          <p:cNvGrpSpPr/>
          <p:nvPr/>
        </p:nvGrpSpPr>
        <p:grpSpPr>
          <a:xfrm>
            <a:off x="6457841" y="834364"/>
            <a:ext cx="5181266" cy="2274429"/>
            <a:chOff x="5703495" y="272060"/>
            <a:chExt cx="6182103" cy="2545567"/>
          </a:xfrm>
        </p:grpSpPr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A8DDFBE5-C54B-60B5-2BB5-0406DF84CCF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03495" y="272060"/>
              <a:ext cx="6182103" cy="2545567"/>
            </a:xfrm>
            <a:prstGeom prst="rect">
              <a:avLst/>
            </a:prstGeom>
          </p:spPr>
        </p:pic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B1A0B215-BB46-BA76-D0CE-C0237C043AAE}"/>
                </a:ext>
              </a:extLst>
            </p:cNvPr>
            <p:cNvSpPr/>
            <p:nvPr/>
          </p:nvSpPr>
          <p:spPr>
            <a:xfrm>
              <a:off x="5784111" y="2530549"/>
              <a:ext cx="3136604" cy="287078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0" name="グループ化 9">
            <a:extLst>
              <a:ext uri="{FF2B5EF4-FFF2-40B4-BE49-F238E27FC236}">
                <a16:creationId xmlns:a16="http://schemas.microsoft.com/office/drawing/2014/main" id="{F6F5B3EC-3C4E-1D01-997E-280103E4AD5B}"/>
              </a:ext>
            </a:extLst>
          </p:cNvPr>
          <p:cNvGrpSpPr/>
          <p:nvPr/>
        </p:nvGrpSpPr>
        <p:grpSpPr>
          <a:xfrm>
            <a:off x="223284" y="318503"/>
            <a:ext cx="4721466" cy="6316213"/>
            <a:chOff x="233916" y="223284"/>
            <a:chExt cx="4721466" cy="6316213"/>
          </a:xfrm>
        </p:grpSpPr>
        <p:pic>
          <p:nvPicPr>
            <p:cNvPr id="4" name="図 3">
              <a:extLst>
                <a:ext uri="{FF2B5EF4-FFF2-40B4-BE49-F238E27FC236}">
                  <a16:creationId xmlns:a16="http://schemas.microsoft.com/office/drawing/2014/main" id="{D93D26B6-134B-2FD9-6C62-5E446C4F37C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t="1887" b="3315"/>
            <a:stretch/>
          </p:blipFill>
          <p:spPr>
            <a:xfrm>
              <a:off x="233916" y="223284"/>
              <a:ext cx="4721466" cy="6316213"/>
            </a:xfrm>
            <a:prstGeom prst="rect">
              <a:avLst/>
            </a:prstGeom>
          </p:spPr>
        </p:pic>
        <p:sp>
          <p:nvSpPr>
            <p:cNvPr id="8" name="正方形/長方形 7">
              <a:extLst>
                <a:ext uri="{FF2B5EF4-FFF2-40B4-BE49-F238E27FC236}">
                  <a16:creationId xmlns:a16="http://schemas.microsoft.com/office/drawing/2014/main" id="{897CA8A4-C7DB-A16C-DBC3-54907D665157}"/>
                </a:ext>
              </a:extLst>
            </p:cNvPr>
            <p:cNvSpPr/>
            <p:nvPr/>
          </p:nvSpPr>
          <p:spPr>
            <a:xfrm>
              <a:off x="1254642" y="1215234"/>
              <a:ext cx="3136604" cy="329609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" name="正方形/長方形 8">
              <a:extLst>
                <a:ext uri="{FF2B5EF4-FFF2-40B4-BE49-F238E27FC236}">
                  <a16:creationId xmlns:a16="http://schemas.microsoft.com/office/drawing/2014/main" id="{2C9BABB3-B54F-A0F6-1BE8-704E750A2838}"/>
                </a:ext>
              </a:extLst>
            </p:cNvPr>
            <p:cNvSpPr/>
            <p:nvPr/>
          </p:nvSpPr>
          <p:spPr>
            <a:xfrm>
              <a:off x="664841" y="5518298"/>
              <a:ext cx="1291550" cy="786809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C1A24B29-9EBA-7C90-4751-147BBC4C3430}"/>
              </a:ext>
            </a:extLst>
          </p:cNvPr>
          <p:cNvSpPr txBox="1"/>
          <p:nvPr/>
        </p:nvSpPr>
        <p:spPr>
          <a:xfrm>
            <a:off x="5422605" y="318503"/>
            <a:ext cx="669108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200" dirty="0">
                <a:hlinkClick r:id="rId6"/>
              </a:rPr>
              <a:t>https://tw.portal.toyota/topicsallitems/2026/01/09/01/09/20260109100938538_jc6gz0vl</a:t>
            </a:r>
            <a:endParaRPr lang="en-US" altLang="ja-JP" sz="1200" dirty="0"/>
          </a:p>
          <a:p>
            <a:endParaRPr lang="ja-JP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8491442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グループ化 19">
            <a:extLst>
              <a:ext uri="{FF2B5EF4-FFF2-40B4-BE49-F238E27FC236}">
                <a16:creationId xmlns:a16="http://schemas.microsoft.com/office/drawing/2014/main" id="{5A6A1BAB-9C7B-5D64-BD51-AE6030808FEC}"/>
              </a:ext>
            </a:extLst>
          </p:cNvPr>
          <p:cNvGrpSpPr/>
          <p:nvPr/>
        </p:nvGrpSpPr>
        <p:grpSpPr>
          <a:xfrm>
            <a:off x="219004" y="-57186"/>
            <a:ext cx="10043544" cy="6915186"/>
            <a:chOff x="219004" y="-57186"/>
            <a:chExt cx="10043544" cy="6915186"/>
          </a:xfrm>
        </p:grpSpPr>
        <p:pic>
          <p:nvPicPr>
            <p:cNvPr id="19" name="図 18">
              <a:extLst>
                <a:ext uri="{FF2B5EF4-FFF2-40B4-BE49-F238E27FC236}">
                  <a16:creationId xmlns:a16="http://schemas.microsoft.com/office/drawing/2014/main" id="{7CEECA1A-CB5F-9E8A-12D4-E8C7473398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0" y="-57186"/>
              <a:ext cx="4166548" cy="6800814"/>
            </a:xfrm>
            <a:prstGeom prst="rect">
              <a:avLst/>
            </a:prstGeom>
          </p:spPr>
        </p:pic>
        <p:grpSp>
          <p:nvGrpSpPr>
            <p:cNvPr id="18" name="グループ化 17">
              <a:extLst>
                <a:ext uri="{FF2B5EF4-FFF2-40B4-BE49-F238E27FC236}">
                  <a16:creationId xmlns:a16="http://schemas.microsoft.com/office/drawing/2014/main" id="{8FEA5B27-A58E-D202-B1A3-91C66CC1D854}"/>
                </a:ext>
              </a:extLst>
            </p:cNvPr>
            <p:cNvGrpSpPr/>
            <p:nvPr/>
          </p:nvGrpSpPr>
          <p:grpSpPr>
            <a:xfrm>
              <a:off x="219004" y="0"/>
              <a:ext cx="9956353" cy="6858000"/>
              <a:chOff x="219004" y="0"/>
              <a:chExt cx="9956353" cy="6858000"/>
            </a:xfrm>
          </p:grpSpPr>
          <p:pic>
            <p:nvPicPr>
              <p:cNvPr id="14" name="図 13">
                <a:extLst>
                  <a:ext uri="{FF2B5EF4-FFF2-40B4-BE49-F238E27FC236}">
                    <a16:creationId xmlns:a16="http://schemas.microsoft.com/office/drawing/2014/main" id="{C159772A-BBB4-94BF-0CA7-D8DDD3BA6E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9005" y="0"/>
                <a:ext cx="4311199" cy="6858000"/>
              </a:xfrm>
              <a:prstGeom prst="rect">
                <a:avLst/>
              </a:prstGeom>
            </p:spPr>
          </p:pic>
          <p:sp>
            <p:nvSpPr>
              <p:cNvPr id="15" name="正方形/長方形 14">
                <a:extLst>
                  <a:ext uri="{FF2B5EF4-FFF2-40B4-BE49-F238E27FC236}">
                    <a16:creationId xmlns:a16="http://schemas.microsoft.com/office/drawing/2014/main" id="{A3405BC4-6316-AEF9-AE97-0DFE70D15F1E}"/>
                  </a:ext>
                </a:extLst>
              </p:cNvPr>
              <p:cNvSpPr/>
              <p:nvPr/>
            </p:nvSpPr>
            <p:spPr>
              <a:xfrm>
                <a:off x="219004" y="1998920"/>
                <a:ext cx="9956353" cy="287079"/>
              </a:xfrm>
              <a:prstGeom prst="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291439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グループ化 10">
            <a:extLst>
              <a:ext uri="{FF2B5EF4-FFF2-40B4-BE49-F238E27FC236}">
                <a16:creationId xmlns:a16="http://schemas.microsoft.com/office/drawing/2014/main" id="{9504A0FA-5D50-3214-6DFF-34496649A3C6}"/>
              </a:ext>
            </a:extLst>
          </p:cNvPr>
          <p:cNvGrpSpPr/>
          <p:nvPr/>
        </p:nvGrpSpPr>
        <p:grpSpPr>
          <a:xfrm>
            <a:off x="0" y="21528"/>
            <a:ext cx="12020532" cy="6767443"/>
            <a:chOff x="0" y="21528"/>
            <a:chExt cx="12020532" cy="6767443"/>
          </a:xfrm>
        </p:grpSpPr>
        <p:grpSp>
          <p:nvGrpSpPr>
            <p:cNvPr id="8" name="グループ化 7">
              <a:extLst>
                <a:ext uri="{FF2B5EF4-FFF2-40B4-BE49-F238E27FC236}">
                  <a16:creationId xmlns:a16="http://schemas.microsoft.com/office/drawing/2014/main" id="{2CEC2737-4129-47C5-7012-C97E3B7F1A57}"/>
                </a:ext>
              </a:extLst>
            </p:cNvPr>
            <p:cNvGrpSpPr/>
            <p:nvPr/>
          </p:nvGrpSpPr>
          <p:grpSpPr>
            <a:xfrm>
              <a:off x="0" y="21528"/>
              <a:ext cx="12020532" cy="6767443"/>
              <a:chOff x="0" y="21528"/>
              <a:chExt cx="12020532" cy="6767443"/>
            </a:xfrm>
          </p:grpSpPr>
          <p:pic>
            <p:nvPicPr>
              <p:cNvPr id="3" name="図 2">
                <a:extLst>
                  <a:ext uri="{FF2B5EF4-FFF2-40B4-BE49-F238E27FC236}">
                    <a16:creationId xmlns:a16="http://schemas.microsoft.com/office/drawing/2014/main" id="{0FC54C14-FBA3-B996-469A-63D2905A6D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69029"/>
                <a:ext cx="12020532" cy="6719942"/>
              </a:xfrm>
              <a:prstGeom prst="rect">
                <a:avLst/>
              </a:prstGeom>
            </p:spPr>
          </p:pic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0998D887-77CE-47BD-3FBC-74436D51BEC5}"/>
                  </a:ext>
                </a:extLst>
              </p:cNvPr>
              <p:cNvSpPr txBox="1"/>
              <p:nvPr/>
            </p:nvSpPr>
            <p:spPr>
              <a:xfrm>
                <a:off x="6495803" y="21528"/>
                <a:ext cx="4147192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ja-JP" sz="1100" dirty="0">
                    <a:hlinkClick r:id="rId4"/>
                  </a:rPr>
                  <a:t>https://tw.portal.toyota/topicsallitems/2026/01/09/01/09/20260109100938538_jc6gz0vl</a:t>
                </a:r>
                <a:r>
                  <a:rPr lang="en-US" altLang="ja-JP" sz="1100" dirty="0"/>
                  <a:t>   </a:t>
                </a:r>
              </a:p>
              <a:p>
                <a:r>
                  <a:rPr lang="ja-JP" altLang="en-US" sz="1200" dirty="0"/>
                  <a:t>出典：</a:t>
                </a:r>
                <a:r>
                  <a:rPr lang="en-US" altLang="ja-JP" sz="1200" dirty="0"/>
                  <a:t>T-Wave</a:t>
                </a:r>
                <a:r>
                  <a:rPr lang="ja-JP" altLang="en-US" sz="1200" dirty="0"/>
                  <a:t>（</a:t>
                </a:r>
                <a:r>
                  <a:rPr lang="en-US" altLang="ja-JP" sz="1200" dirty="0"/>
                  <a:t>2026/1/9</a:t>
                </a:r>
                <a:r>
                  <a:rPr lang="ja-JP" altLang="en-US" sz="1200" dirty="0"/>
                  <a:t>）</a:t>
                </a:r>
                <a:endParaRPr lang="en-US" altLang="ja-JP" sz="1200" dirty="0"/>
              </a:p>
              <a:p>
                <a:r>
                  <a:rPr lang="ja-JP" altLang="en-US" sz="1200" dirty="0"/>
                  <a:t>サービスパーツ部発足についてのご案内（サパ部）</a:t>
                </a:r>
              </a:p>
            </p:txBody>
          </p:sp>
          <p:sp>
            <p:nvSpPr>
              <p:cNvPr id="7" name="正方形/長方形 6">
                <a:extLst>
                  <a:ext uri="{FF2B5EF4-FFF2-40B4-BE49-F238E27FC236}">
                    <a16:creationId xmlns:a16="http://schemas.microsoft.com/office/drawing/2014/main" id="{0548F1FD-A010-F6B6-9F3C-68E614CEE20A}"/>
                  </a:ext>
                </a:extLst>
              </p:cNvPr>
              <p:cNvSpPr/>
              <p:nvPr/>
            </p:nvSpPr>
            <p:spPr>
              <a:xfrm>
                <a:off x="4635104" y="3823855"/>
                <a:ext cx="7385428" cy="736271"/>
              </a:xfrm>
              <a:prstGeom prst="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pic>
          <p:nvPicPr>
            <p:cNvPr id="10" name="図 9">
              <a:extLst>
                <a:ext uri="{FF2B5EF4-FFF2-40B4-BE49-F238E27FC236}">
                  <a16:creationId xmlns:a16="http://schemas.microsoft.com/office/drawing/2014/main" id="{6C356BE1-1B4B-B174-7BEA-A3122800D9C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717536" y="2933953"/>
              <a:ext cx="4302996" cy="8661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585785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C0247F43-6BF4-2764-1498-60343C2A5ED1}"/>
              </a:ext>
            </a:extLst>
          </p:cNvPr>
          <p:cNvGrpSpPr/>
          <p:nvPr/>
        </p:nvGrpSpPr>
        <p:grpSpPr>
          <a:xfrm>
            <a:off x="0" y="28941"/>
            <a:ext cx="12110484" cy="6754651"/>
            <a:chOff x="0" y="28941"/>
            <a:chExt cx="12110484" cy="6754651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8C4A7AF0-EB5C-2C30-BFFD-9B0F6E3E4D4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28941"/>
              <a:ext cx="12110484" cy="6754651"/>
            </a:xfrm>
            <a:prstGeom prst="rect">
              <a:avLst/>
            </a:prstGeom>
          </p:spPr>
        </p:pic>
        <p:sp>
          <p:nvSpPr>
            <p:cNvPr id="4" name="正方形/長方形 3">
              <a:extLst>
                <a:ext uri="{FF2B5EF4-FFF2-40B4-BE49-F238E27FC236}">
                  <a16:creationId xmlns:a16="http://schemas.microsoft.com/office/drawing/2014/main" id="{3835A4BE-990F-1BE6-8290-F681C67F8B95}"/>
                </a:ext>
              </a:extLst>
            </p:cNvPr>
            <p:cNvSpPr/>
            <p:nvPr/>
          </p:nvSpPr>
          <p:spPr>
            <a:xfrm>
              <a:off x="8197702" y="4393895"/>
              <a:ext cx="3317357" cy="1448766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2723329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900C2AD1-5E36-90F1-5203-0B812E4B11B2}"/>
              </a:ext>
            </a:extLst>
          </p:cNvPr>
          <p:cNvGrpSpPr/>
          <p:nvPr/>
        </p:nvGrpSpPr>
        <p:grpSpPr>
          <a:xfrm>
            <a:off x="0" y="49552"/>
            <a:ext cx="12092873" cy="6758895"/>
            <a:chOff x="0" y="49552"/>
            <a:chExt cx="12092873" cy="6758895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C333AF56-25EB-EDB0-F88E-B573299943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49552"/>
              <a:ext cx="12092873" cy="6758895"/>
            </a:xfrm>
            <a:prstGeom prst="rect">
              <a:avLst/>
            </a:prstGeom>
          </p:spPr>
        </p:pic>
        <p:sp>
          <p:nvSpPr>
            <p:cNvPr id="4" name="正方形/長方形 3">
              <a:extLst>
                <a:ext uri="{FF2B5EF4-FFF2-40B4-BE49-F238E27FC236}">
                  <a16:creationId xmlns:a16="http://schemas.microsoft.com/office/drawing/2014/main" id="{3CBCA3CE-C412-C532-D0AF-2A1F4E9D83F8}"/>
                </a:ext>
              </a:extLst>
            </p:cNvPr>
            <p:cNvSpPr/>
            <p:nvPr/>
          </p:nvSpPr>
          <p:spPr>
            <a:xfrm>
              <a:off x="191386" y="882503"/>
              <a:ext cx="9675628" cy="606055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1064160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グループ化 8">
            <a:extLst>
              <a:ext uri="{FF2B5EF4-FFF2-40B4-BE49-F238E27FC236}">
                <a16:creationId xmlns:a16="http://schemas.microsoft.com/office/drawing/2014/main" id="{8CF28539-D776-D743-0E21-9AED94D6EF2B}"/>
              </a:ext>
            </a:extLst>
          </p:cNvPr>
          <p:cNvGrpSpPr/>
          <p:nvPr/>
        </p:nvGrpSpPr>
        <p:grpSpPr>
          <a:xfrm>
            <a:off x="0" y="0"/>
            <a:ext cx="12201895" cy="6858000"/>
            <a:chOff x="0" y="0"/>
            <a:chExt cx="12201895" cy="6858000"/>
          </a:xfrm>
        </p:grpSpPr>
        <p:grpSp>
          <p:nvGrpSpPr>
            <p:cNvPr id="5" name="グループ化 4">
              <a:extLst>
                <a:ext uri="{FF2B5EF4-FFF2-40B4-BE49-F238E27FC236}">
                  <a16:creationId xmlns:a16="http://schemas.microsoft.com/office/drawing/2014/main" id="{493F487F-F93A-096E-7FD3-581490B84AE3}"/>
                </a:ext>
              </a:extLst>
            </p:cNvPr>
            <p:cNvGrpSpPr/>
            <p:nvPr/>
          </p:nvGrpSpPr>
          <p:grpSpPr>
            <a:xfrm>
              <a:off x="0" y="0"/>
              <a:ext cx="12201895" cy="6858000"/>
              <a:chOff x="-1" y="0"/>
              <a:chExt cx="12201895" cy="6858000"/>
            </a:xfrm>
          </p:grpSpPr>
          <p:pic>
            <p:nvPicPr>
              <p:cNvPr id="3" name="図 2">
                <a:extLst>
                  <a:ext uri="{FF2B5EF4-FFF2-40B4-BE49-F238E27FC236}">
                    <a16:creationId xmlns:a16="http://schemas.microsoft.com/office/drawing/2014/main" id="{2A4B6AA8-3A0F-9FCD-D448-CAC6787E16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1" y="0"/>
                <a:ext cx="12201895" cy="6858000"/>
              </a:xfrm>
              <a:prstGeom prst="rect">
                <a:avLst/>
              </a:prstGeom>
            </p:spPr>
          </p:pic>
          <p:sp>
            <p:nvSpPr>
              <p:cNvPr id="4" name="正方形/長方形 3">
                <a:extLst>
                  <a:ext uri="{FF2B5EF4-FFF2-40B4-BE49-F238E27FC236}">
                    <a16:creationId xmlns:a16="http://schemas.microsoft.com/office/drawing/2014/main" id="{F3FBEDDA-5FEA-CF68-7F87-B63D720A7051}"/>
                  </a:ext>
                </a:extLst>
              </p:cNvPr>
              <p:cNvSpPr/>
              <p:nvPr/>
            </p:nvSpPr>
            <p:spPr>
              <a:xfrm>
                <a:off x="6460176" y="5326912"/>
                <a:ext cx="3109126" cy="329609"/>
              </a:xfrm>
              <a:prstGeom prst="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8" name="正方形/長方形 7">
              <a:extLst>
                <a:ext uri="{FF2B5EF4-FFF2-40B4-BE49-F238E27FC236}">
                  <a16:creationId xmlns:a16="http://schemas.microsoft.com/office/drawing/2014/main" id="{D09D2565-74A6-B858-B342-501F212467B4}"/>
                </a:ext>
              </a:extLst>
            </p:cNvPr>
            <p:cNvSpPr/>
            <p:nvPr/>
          </p:nvSpPr>
          <p:spPr>
            <a:xfrm>
              <a:off x="9569304" y="5326912"/>
              <a:ext cx="2622696" cy="1127051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ja-JP" altLang="en-US" sz="1200" dirty="0">
                  <a:latin typeface="メイリオ" panose="020B0604030504040204" pitchFamily="50" charset="-128"/>
                  <a:ea typeface="メイリオ" panose="020B0604030504040204" pitchFamily="50" charset="-128"/>
                </a:rPr>
                <a:t>　</a:t>
              </a:r>
              <a:r>
                <a:rPr lang="ja-JP" altLang="en-US" sz="1200" u="sng" dirty="0">
                  <a:latin typeface="メイリオ" panose="020B0604030504040204" pitchFamily="50" charset="-128"/>
                  <a:ea typeface="メイリオ" panose="020B0604030504040204" pitchFamily="50" charset="-128"/>
                </a:rPr>
                <a:t>動機</a:t>
              </a:r>
              <a:endParaRPr lang="en-US" altLang="ja-JP" sz="1200" u="sng" dirty="0"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  <a:p>
              <a:endParaRPr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  <a:p>
              <a:r>
                <a:rPr kumimoji="1" lang="ja-JP" altLang="en-US" sz="1200" dirty="0">
                  <a:latin typeface="メイリオ" panose="020B0604030504040204" pitchFamily="50" charset="-128"/>
                  <a:ea typeface="メイリオ" panose="020B0604030504040204" pitchFamily="50" charset="-128"/>
                </a:rPr>
                <a:t>　・業務改善</a:t>
              </a:r>
              <a:endParaRPr kumimoji="1"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  <a:p>
              <a:endParaRPr kumimoji="1"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  <a:p>
              <a:r>
                <a:rPr lang="ja-JP" altLang="en-US" sz="1200" dirty="0">
                  <a:latin typeface="メイリオ" panose="020B0604030504040204" pitchFamily="50" charset="-128"/>
                  <a:ea typeface="メイリオ" panose="020B0604030504040204" pitchFamily="50" charset="-128"/>
                </a:rPr>
                <a:t>　・大容量データ 品番抽出 効率化</a:t>
              </a:r>
              <a:endParaRPr kumimoji="1"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898665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11DDC065-E3C1-DB79-D1C8-7656E4B85113}"/>
              </a:ext>
            </a:extLst>
          </p:cNvPr>
          <p:cNvSpPr/>
          <p:nvPr/>
        </p:nvSpPr>
        <p:spPr>
          <a:xfrm>
            <a:off x="253411" y="221344"/>
            <a:ext cx="11767710" cy="78681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400" b="1" dirty="0"/>
              <a:t>こまりごと　：　手作業による手戻り、複数条件をクロス判断（</a:t>
            </a:r>
            <a:r>
              <a:rPr lang="en-US" altLang="ja-JP" sz="2400" b="1" dirty="0"/>
              <a:t>or</a:t>
            </a:r>
            <a:r>
              <a:rPr lang="ja-JP" altLang="en-US" sz="2400" b="1" dirty="0"/>
              <a:t>、</a:t>
            </a:r>
            <a:r>
              <a:rPr lang="en-US" altLang="ja-JP" sz="2400" b="1" dirty="0"/>
              <a:t>and</a:t>
            </a:r>
            <a:r>
              <a:rPr lang="ja-JP" altLang="en-US" sz="2400" b="1" dirty="0"/>
              <a:t>）</a:t>
            </a:r>
            <a:endParaRPr kumimoji="1" lang="en-US" altLang="ja-JP" sz="2400" b="1" dirty="0"/>
          </a:p>
        </p:txBody>
      </p:sp>
      <p:grpSp>
        <p:nvGrpSpPr>
          <p:cNvPr id="14" name="グループ化 13">
            <a:extLst>
              <a:ext uri="{FF2B5EF4-FFF2-40B4-BE49-F238E27FC236}">
                <a16:creationId xmlns:a16="http://schemas.microsoft.com/office/drawing/2014/main" id="{C47E4D0B-6CB7-5000-830A-246BB5580EE0}"/>
              </a:ext>
            </a:extLst>
          </p:cNvPr>
          <p:cNvGrpSpPr/>
          <p:nvPr/>
        </p:nvGrpSpPr>
        <p:grpSpPr>
          <a:xfrm>
            <a:off x="170879" y="956997"/>
            <a:ext cx="11850240" cy="5679659"/>
            <a:chOff x="170880" y="986956"/>
            <a:chExt cx="11850240" cy="5679659"/>
          </a:xfrm>
        </p:grpSpPr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E952C88A-BC4A-4D66-2C99-B32B671C32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3409" y="1244858"/>
              <a:ext cx="11685182" cy="1675639"/>
            </a:xfrm>
            <a:prstGeom prst="rect">
              <a:avLst/>
            </a:prstGeom>
          </p:spPr>
        </p:pic>
        <p:pic>
          <p:nvPicPr>
            <p:cNvPr id="11" name="図 10">
              <a:extLst>
                <a:ext uri="{FF2B5EF4-FFF2-40B4-BE49-F238E27FC236}">
                  <a16:creationId xmlns:a16="http://schemas.microsoft.com/office/drawing/2014/main" id="{86B183D8-ACCC-D554-47BF-AD3C606D54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0880" y="4029741"/>
              <a:ext cx="11850240" cy="2636874"/>
            </a:xfrm>
            <a:prstGeom prst="rect">
              <a:avLst/>
            </a:prstGeom>
          </p:spPr>
        </p:pic>
        <p:sp>
          <p:nvSpPr>
            <p:cNvPr id="12" name="矢印: 下 11">
              <a:extLst>
                <a:ext uri="{FF2B5EF4-FFF2-40B4-BE49-F238E27FC236}">
                  <a16:creationId xmlns:a16="http://schemas.microsoft.com/office/drawing/2014/main" id="{30B12606-644B-E0D8-996F-DEE07591D4E1}"/>
                </a:ext>
              </a:extLst>
            </p:cNvPr>
            <p:cNvSpPr/>
            <p:nvPr/>
          </p:nvSpPr>
          <p:spPr>
            <a:xfrm>
              <a:off x="3432857" y="2147357"/>
              <a:ext cx="5243757" cy="1952603"/>
            </a:xfrm>
            <a:prstGeom prst="down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dirty="0"/>
                <a:t>現状：</a:t>
              </a:r>
              <a:br>
                <a:rPr lang="en-US" altLang="ja-JP" dirty="0"/>
              </a:br>
              <a:r>
                <a:rPr lang="ja-JP" altLang="en-US" dirty="0"/>
                <a:t>基準をもとに、人がクロス判断・データ加工</a:t>
              </a:r>
              <a:endParaRPr lang="en-US" altLang="ja-JP" dirty="0"/>
            </a:p>
            <a:p>
              <a:pPr algn="ctr"/>
              <a:r>
                <a:rPr lang="ja-JP" altLang="en-US" dirty="0"/>
                <a:t>しながら品番ごとの</a:t>
              </a:r>
              <a:endParaRPr lang="en-US" altLang="ja-JP" dirty="0"/>
            </a:p>
            <a:p>
              <a:pPr algn="ctr"/>
              <a:r>
                <a:rPr lang="ja-JP" altLang="en-US" dirty="0"/>
                <a:t>判定表を完成</a:t>
              </a:r>
              <a:endParaRPr kumimoji="1" lang="ja-JP" altLang="en-US" dirty="0"/>
            </a:p>
          </p:txBody>
        </p:sp>
        <p:pic>
          <p:nvPicPr>
            <p:cNvPr id="13" name="図 12">
              <a:extLst>
                <a:ext uri="{FF2B5EF4-FFF2-40B4-BE49-F238E27FC236}">
                  <a16:creationId xmlns:a16="http://schemas.microsoft.com/office/drawing/2014/main" id="{7EE6C93C-B386-DBA7-133C-298DBE1F3E4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167272" y="986956"/>
              <a:ext cx="2363189" cy="3316671"/>
            </a:xfrm>
            <a:prstGeom prst="rect">
              <a:avLst/>
            </a:prstGeom>
            <a:ln w="34925">
              <a:solidFill>
                <a:srgbClr val="FF0000"/>
              </a:solidFill>
            </a:ln>
          </p:spPr>
        </p:pic>
      </p:grpSp>
      <p:sp>
        <p:nvSpPr>
          <p:cNvPr id="2" name="星: 7 pt 1">
            <a:extLst>
              <a:ext uri="{FF2B5EF4-FFF2-40B4-BE49-F238E27FC236}">
                <a16:creationId xmlns:a16="http://schemas.microsoft.com/office/drawing/2014/main" id="{B751129E-F9B0-1E9E-0CE2-2DA22E23CC95}"/>
              </a:ext>
            </a:extLst>
          </p:cNvPr>
          <p:cNvSpPr/>
          <p:nvPr/>
        </p:nvSpPr>
        <p:spPr>
          <a:xfrm>
            <a:off x="799640" y="4828290"/>
            <a:ext cx="10592720" cy="1838324"/>
          </a:xfrm>
          <a:prstGeom prst="star7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3600"/>
              <a:t>２カ</a:t>
            </a:r>
            <a:r>
              <a:rPr kumimoji="1" lang="ja-JP" altLang="en-US" sz="3600"/>
              <a:t>月 </a:t>
            </a:r>
            <a:r>
              <a:rPr lang="ja-JP" altLang="en-US" sz="3600" dirty="0"/>
              <a:t>→ </a:t>
            </a:r>
            <a:r>
              <a:rPr lang="ja-JP" altLang="en-US" sz="3600"/>
              <a:t>短縮したい！</a:t>
            </a:r>
            <a:endParaRPr kumimoji="1" lang="ja-JP" altLang="en-US" sz="3600" dirty="0"/>
          </a:p>
        </p:txBody>
      </p:sp>
    </p:spTree>
    <p:extLst>
      <p:ext uri="{BB962C8B-B14F-4D97-AF65-F5344CB8AC3E}">
        <p14:creationId xmlns:p14="http://schemas.microsoft.com/office/powerpoint/2010/main" val="2857180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07424D8E-3740-918F-A72D-FD9D6CC77318}"/>
              </a:ext>
            </a:extLst>
          </p:cNvPr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28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　</a:t>
            </a:r>
            <a:r>
              <a:rPr lang="ja-JP" altLang="en-US" sz="2800" u="sng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所感</a:t>
            </a:r>
            <a:endParaRPr kumimoji="1" lang="en-US" altLang="ja-JP" sz="2800" u="sng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ja-JP" altLang="en-US" sz="28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　</a:t>
            </a:r>
            <a:endParaRPr kumimoji="1" lang="en-US" altLang="ja-JP" sz="2800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ja-JP" altLang="en-US" sz="28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　・実務に活用したい</a:t>
            </a:r>
            <a:r>
              <a:rPr lang="ja-JP" altLang="en-US" sz="28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（データクレンジング、条件抽出）</a:t>
            </a:r>
            <a:endParaRPr lang="en-US" altLang="ja-JP" sz="2800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endParaRPr kumimoji="1" lang="en-US" altLang="ja-JP" sz="2800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ja-JP" altLang="en-US" sz="28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　・咀嚼しながら手順書に織り込んでいきたい　</a:t>
            </a:r>
            <a:endParaRPr kumimoji="1" lang="en-US" altLang="ja-JP" sz="2800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endParaRPr kumimoji="1" lang="en-US" altLang="ja-JP" sz="2800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endParaRPr lang="en-US" altLang="ja-JP" sz="2800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ja-JP" altLang="en-US" sz="28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　</a:t>
            </a:r>
            <a:r>
              <a:rPr kumimoji="1" lang="ja-JP" altLang="en-US" sz="2800" u="sng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プレゼン（本日）</a:t>
            </a:r>
            <a:endParaRPr kumimoji="1" lang="en-US" altLang="ja-JP" sz="2800" u="sng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br>
              <a:rPr kumimoji="1" lang="en-US" altLang="ja-JP" sz="28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</a:br>
            <a:r>
              <a:rPr kumimoji="1" lang="ja-JP" altLang="en-US" sz="28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　</a:t>
            </a:r>
            <a:r>
              <a:rPr lang="ja-JP" altLang="en-US" sz="28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・データ</a:t>
            </a:r>
            <a:r>
              <a:rPr kumimoji="1" lang="ja-JP" altLang="en-US" sz="28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分析（種類削減活動で </a:t>
            </a:r>
            <a:r>
              <a:rPr lang="ja-JP" altLang="en-US" sz="28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選定</a:t>
            </a:r>
            <a:r>
              <a:rPr kumimoji="1" lang="ja-JP" altLang="en-US" sz="28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外となった</a:t>
            </a:r>
            <a:r>
              <a:rPr lang="ja-JP" altLang="en-US" sz="28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品番</a:t>
            </a:r>
            <a:r>
              <a:rPr kumimoji="1" lang="ja-JP" altLang="en-US" sz="28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）</a:t>
            </a:r>
            <a:endParaRPr kumimoji="1" lang="en-US" altLang="ja-JP" sz="2800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br>
              <a:rPr kumimoji="1" lang="en-US" altLang="ja-JP" sz="28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</a:br>
            <a:r>
              <a:rPr kumimoji="1" lang="ja-JP" altLang="en-US" sz="28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　　　　　　　</a:t>
            </a:r>
            <a:r>
              <a:rPr lang="ja-JP" altLang="en-US" sz="28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・データクレンジング、グラフ化</a:t>
            </a:r>
            <a:endParaRPr lang="en-US" altLang="ja-JP" sz="2800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endParaRPr lang="en-US" altLang="ja-JP" sz="2800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lang="ja-JP" altLang="en-US" sz="28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　　　　　　　・</a:t>
            </a:r>
            <a:r>
              <a:rPr lang="en-US" altLang="ja-JP" sz="28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2025</a:t>
            </a:r>
            <a:r>
              <a:rPr lang="ja-JP" altLang="en-US" sz="28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年 大</a:t>
            </a:r>
            <a:r>
              <a:rPr lang="en-US" altLang="ja-JP" sz="28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ASSY-NS</a:t>
            </a:r>
            <a:r>
              <a:rPr lang="ja-JP" altLang="en-US" sz="28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化（</a:t>
            </a:r>
            <a:r>
              <a:rPr lang="en-US" altLang="ja-JP" sz="28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CSV</a:t>
            </a:r>
            <a:r>
              <a:rPr lang="ja-JP" altLang="en-US" sz="28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） データを使用</a:t>
            </a:r>
            <a:endParaRPr lang="en-US" altLang="ja-JP" sz="2800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endParaRPr kumimoji="1" lang="en-US" altLang="ja-JP" sz="3200" b="1" dirty="0"/>
          </a:p>
        </p:txBody>
      </p:sp>
    </p:spTree>
    <p:extLst>
      <p:ext uri="{BB962C8B-B14F-4D97-AF65-F5344CB8AC3E}">
        <p14:creationId xmlns:p14="http://schemas.microsoft.com/office/powerpoint/2010/main" val="31080834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グループ化 14">
            <a:extLst>
              <a:ext uri="{FF2B5EF4-FFF2-40B4-BE49-F238E27FC236}">
                <a16:creationId xmlns:a16="http://schemas.microsoft.com/office/drawing/2014/main" id="{0DDF38ED-C2ED-AE7E-8948-8A0F3297BF90}"/>
              </a:ext>
            </a:extLst>
          </p:cNvPr>
          <p:cNvGrpSpPr/>
          <p:nvPr/>
        </p:nvGrpSpPr>
        <p:grpSpPr>
          <a:xfrm>
            <a:off x="6363644" y="141938"/>
            <a:ext cx="5525271" cy="6716062"/>
            <a:chOff x="6363644" y="141938"/>
            <a:chExt cx="5525271" cy="6716062"/>
          </a:xfrm>
        </p:grpSpPr>
        <p:grpSp>
          <p:nvGrpSpPr>
            <p:cNvPr id="13" name="グループ化 12">
              <a:extLst>
                <a:ext uri="{FF2B5EF4-FFF2-40B4-BE49-F238E27FC236}">
                  <a16:creationId xmlns:a16="http://schemas.microsoft.com/office/drawing/2014/main" id="{B54490E0-A0EB-6461-DD68-FE1F5DF3A3F3}"/>
                </a:ext>
              </a:extLst>
            </p:cNvPr>
            <p:cNvGrpSpPr/>
            <p:nvPr/>
          </p:nvGrpSpPr>
          <p:grpSpPr>
            <a:xfrm>
              <a:off x="6363644" y="141938"/>
              <a:ext cx="5525271" cy="6716062"/>
              <a:chOff x="6363644" y="141938"/>
              <a:chExt cx="5525271" cy="6716062"/>
            </a:xfrm>
          </p:grpSpPr>
          <p:pic>
            <p:nvPicPr>
              <p:cNvPr id="11" name="図 10">
                <a:extLst>
                  <a:ext uri="{FF2B5EF4-FFF2-40B4-BE49-F238E27FC236}">
                    <a16:creationId xmlns:a16="http://schemas.microsoft.com/office/drawing/2014/main" id="{716A1913-B6C5-01FE-A8C7-9C7A67B1F5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363644" y="141938"/>
                <a:ext cx="5525271" cy="6716062"/>
              </a:xfrm>
              <a:prstGeom prst="rect">
                <a:avLst/>
              </a:prstGeom>
            </p:spPr>
          </p:pic>
          <p:sp>
            <p:nvSpPr>
              <p:cNvPr id="12" name="正方形/長方形 11">
                <a:extLst>
                  <a:ext uri="{FF2B5EF4-FFF2-40B4-BE49-F238E27FC236}">
                    <a16:creationId xmlns:a16="http://schemas.microsoft.com/office/drawing/2014/main" id="{A4363848-388D-DA85-C7EE-07ADF8D311DB}"/>
                  </a:ext>
                </a:extLst>
              </p:cNvPr>
              <p:cNvSpPr/>
              <p:nvPr/>
            </p:nvSpPr>
            <p:spPr>
              <a:xfrm>
                <a:off x="8006315" y="5018567"/>
                <a:ext cx="1679945" cy="850605"/>
              </a:xfrm>
              <a:prstGeom prst="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14" name="正方形/長方形 13">
              <a:extLst>
                <a:ext uri="{FF2B5EF4-FFF2-40B4-BE49-F238E27FC236}">
                  <a16:creationId xmlns:a16="http://schemas.microsoft.com/office/drawing/2014/main" id="{BF1F49F2-58DF-CD0E-FC05-4CB745F41D6B}"/>
                </a:ext>
              </a:extLst>
            </p:cNvPr>
            <p:cNvSpPr/>
            <p:nvPr/>
          </p:nvSpPr>
          <p:spPr>
            <a:xfrm>
              <a:off x="7719238" y="4104167"/>
              <a:ext cx="1360968" cy="318977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7" name="グループ化 16">
            <a:extLst>
              <a:ext uri="{FF2B5EF4-FFF2-40B4-BE49-F238E27FC236}">
                <a16:creationId xmlns:a16="http://schemas.microsoft.com/office/drawing/2014/main" id="{8E70D548-46AB-C4DF-9F7E-9C78C15D192F}"/>
              </a:ext>
            </a:extLst>
          </p:cNvPr>
          <p:cNvGrpSpPr/>
          <p:nvPr/>
        </p:nvGrpSpPr>
        <p:grpSpPr>
          <a:xfrm>
            <a:off x="227643" y="84780"/>
            <a:ext cx="5782482" cy="6773220"/>
            <a:chOff x="227643" y="84780"/>
            <a:chExt cx="5782482" cy="6773220"/>
          </a:xfrm>
        </p:grpSpPr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D02C84D7-3478-A825-CF9E-9F1520F6C32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7643" y="84780"/>
              <a:ext cx="5782482" cy="6773220"/>
            </a:xfrm>
            <a:prstGeom prst="rect">
              <a:avLst/>
            </a:prstGeom>
          </p:spPr>
        </p:pic>
        <p:sp>
          <p:nvSpPr>
            <p:cNvPr id="16" name="正方形/長方形 15">
              <a:extLst>
                <a:ext uri="{FF2B5EF4-FFF2-40B4-BE49-F238E27FC236}">
                  <a16:creationId xmlns:a16="http://schemas.microsoft.com/office/drawing/2014/main" id="{5D48500E-77C1-85FC-00C6-9FD2E1521B9A}"/>
                </a:ext>
              </a:extLst>
            </p:cNvPr>
            <p:cNvSpPr/>
            <p:nvPr/>
          </p:nvSpPr>
          <p:spPr>
            <a:xfrm>
              <a:off x="2848488" y="2569093"/>
              <a:ext cx="2104511" cy="383657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7208808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游ゴシック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游ゴシック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1567</TotalTime>
  <Words>941</Words>
  <Application>Microsoft Office PowerPoint</Application>
  <PresentationFormat>ワイド画面</PresentationFormat>
  <Paragraphs>96</Paragraphs>
  <Slides>21</Slides>
  <Notes>21</Notes>
  <HiddenSlides>2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21</vt:i4>
      </vt:variant>
    </vt:vector>
  </HeadingPairs>
  <TitlesOfParts>
    <vt:vector size="26" baseType="lpstr">
      <vt:lpstr>メイリオ</vt:lpstr>
      <vt:lpstr>游ゴシック</vt:lpstr>
      <vt:lpstr>游ゴシック Light</vt:lpstr>
      <vt:lpstr>Arial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Kiyotani, Mina/清谷 美奈</dc:creator>
  <cp:lastModifiedBy>Kiyotani, Mina/清谷 美奈</cp:lastModifiedBy>
  <cp:revision>35</cp:revision>
  <dcterms:created xsi:type="dcterms:W3CDTF">2026-01-20T22:03:58Z</dcterms:created>
  <dcterms:modified xsi:type="dcterms:W3CDTF">2026-01-22T02:19:59Z</dcterms:modified>
</cp:coreProperties>
</file>